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36"/>
  </p:notesMasterIdLst>
  <p:handoutMasterIdLst>
    <p:handoutMasterId r:id="rId37"/>
  </p:handoutMasterIdLst>
  <p:sldIdLst>
    <p:sldId id="262" r:id="rId6"/>
    <p:sldId id="265" r:id="rId7"/>
    <p:sldId id="259" r:id="rId8"/>
    <p:sldId id="271" r:id="rId9"/>
    <p:sldId id="307" r:id="rId10"/>
    <p:sldId id="309" r:id="rId11"/>
    <p:sldId id="310" r:id="rId12"/>
    <p:sldId id="308" r:id="rId13"/>
    <p:sldId id="305" r:id="rId14"/>
    <p:sldId id="276" r:id="rId15"/>
    <p:sldId id="304" r:id="rId16"/>
    <p:sldId id="278" r:id="rId17"/>
    <p:sldId id="279" r:id="rId18"/>
    <p:sldId id="277" r:id="rId19"/>
    <p:sldId id="286" r:id="rId20"/>
    <p:sldId id="306" r:id="rId21"/>
    <p:sldId id="299" r:id="rId22"/>
    <p:sldId id="300" r:id="rId23"/>
    <p:sldId id="301" r:id="rId24"/>
    <p:sldId id="302" r:id="rId25"/>
    <p:sldId id="274" r:id="rId26"/>
    <p:sldId id="311" r:id="rId27"/>
    <p:sldId id="280" r:id="rId28"/>
    <p:sldId id="281" r:id="rId29"/>
    <p:sldId id="303" r:id="rId30"/>
    <p:sldId id="312" r:id="rId31"/>
    <p:sldId id="313" r:id="rId32"/>
    <p:sldId id="295" r:id="rId33"/>
    <p:sldId id="297"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0D9962-716F-4B7B-BB25-F17CC638FAE8}">
          <p14:sldIdLst>
            <p14:sldId id="262"/>
            <p14:sldId id="265"/>
            <p14:sldId id="259"/>
            <p14:sldId id="271"/>
            <p14:sldId id="307"/>
            <p14:sldId id="309"/>
            <p14:sldId id="310"/>
            <p14:sldId id="308"/>
            <p14:sldId id="305"/>
            <p14:sldId id="276"/>
            <p14:sldId id="304"/>
            <p14:sldId id="278"/>
            <p14:sldId id="279"/>
            <p14:sldId id="277"/>
            <p14:sldId id="286"/>
            <p14:sldId id="306"/>
            <p14:sldId id="299"/>
            <p14:sldId id="300"/>
            <p14:sldId id="301"/>
            <p14:sldId id="302"/>
            <p14:sldId id="274"/>
            <p14:sldId id="311"/>
            <p14:sldId id="280"/>
            <p14:sldId id="281"/>
            <p14:sldId id="303"/>
            <p14:sldId id="312"/>
            <p14:sldId id="313"/>
            <p14:sldId id="295"/>
            <p14:sldId id="29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n, Jennifer - Division of Communications" initials="GJ-DoC" lastIdx="1" clrIdx="0">
    <p:extLst>
      <p:ext uri="{19B8F6BF-5375-455C-9EA6-DF929625EA0E}">
        <p15:presenceInfo xmlns:p15="http://schemas.microsoft.com/office/powerpoint/2012/main" userId="S::jennifer.ginn@education.ky.gov::227ea014-7c96-47d4-bfb5-5034d83893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717" autoAdjust="0"/>
  </p:normalViewPr>
  <p:slideViewPr>
    <p:cSldViewPr snapToGrid="0">
      <p:cViewPr varScale="1">
        <p:scale>
          <a:sx n="88" d="100"/>
          <a:sy n="88" d="100"/>
        </p:scale>
        <p:origin x="91" y="82"/>
      </p:cViewPr>
      <p:guideLst/>
    </p:cSldViewPr>
  </p:slideViewPr>
  <p:outlineViewPr>
    <p:cViewPr>
      <p:scale>
        <a:sx n="33" d="100"/>
        <a:sy n="33" d="100"/>
      </p:scale>
      <p:origin x="0" y="-93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Medicaid </c:v>
                </c:pt>
              </c:strCache>
            </c:strRef>
          </c:tx>
          <c:dPt>
            <c:idx val="0"/>
            <c:bubble3D val="0"/>
            <c:explosion val="2"/>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F4E1-4786-8EC5-561416CB6011}"/>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F4E1-4786-8EC5-561416CB601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Medicaid Eligible Students </c:v>
                </c:pt>
                <c:pt idx="1">
                  <c:v>IEPs in Kentucky </c:v>
                </c:pt>
              </c:strCache>
            </c:strRef>
          </c:cat>
          <c:val>
            <c:numRef>
              <c:f>Sheet1!$B$2:$B$3</c:f>
              <c:numCache>
                <c:formatCode>General</c:formatCode>
                <c:ptCount val="2"/>
                <c:pt idx="0">
                  <c:v>291664</c:v>
                </c:pt>
                <c:pt idx="1">
                  <c:v>94881</c:v>
                </c:pt>
              </c:numCache>
            </c:numRef>
          </c:val>
          <c:extLst>
            <c:ext xmlns:c16="http://schemas.microsoft.com/office/drawing/2014/chart" uri="{C3380CC4-5D6E-409C-BE32-E72D297353CC}">
              <c16:uniqueId val="{00000004-F4E1-4786-8EC5-561416CB6011}"/>
            </c:ext>
          </c:extLst>
        </c:ser>
        <c:dLbls>
          <c:dLblPos val="inEnd"/>
          <c:showLegendKey val="0"/>
          <c:showVal val="0"/>
          <c:showCatName val="1"/>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Medicaid</a:t>
            </a:r>
            <a:r>
              <a:rPr lang="en-US" baseline="0" dirty="0"/>
              <a:t> Reimbursement </a:t>
            </a:r>
            <a:endParaRPr lang="en-US" dirty="0"/>
          </a:p>
        </c:rich>
      </c:tx>
      <c:layout>
        <c:manualLayout>
          <c:xMode val="edge"/>
          <c:yMode val="edge"/>
          <c:x val="0.40463751962511535"/>
          <c:y val="2.90682975986090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651678533944637"/>
          <c:y val="2.0572322944000559E-2"/>
          <c:w val="0.64118586303755987"/>
          <c:h val="0.74971550730213532"/>
        </c:manualLayout>
      </c:layout>
      <c:barChart>
        <c:barDir val="col"/>
        <c:grouping val="clustered"/>
        <c:varyColors val="0"/>
        <c:ser>
          <c:idx val="0"/>
          <c:order val="0"/>
          <c:tx>
            <c:strRef>
              <c:f>Sheet1!$B$1</c:f>
              <c:strCache>
                <c:ptCount val="1"/>
                <c:pt idx="0">
                  <c:v>SBHS </c:v>
                </c:pt>
              </c:strCache>
            </c:strRef>
          </c:tx>
          <c:spPr>
            <a:solidFill>
              <a:schemeClr val="accent1"/>
            </a:solidFill>
            <a:ln>
              <a:noFill/>
            </a:ln>
            <a:effectLst/>
          </c:spPr>
          <c:invertIfNegative val="0"/>
          <c:cat>
            <c:strRef>
              <c:f>Sheet1!$A$2:$A$5</c:f>
              <c:strCache>
                <c:ptCount val="1"/>
                <c:pt idx="0">
                  <c:v>Medicaid </c:v>
                </c:pt>
              </c:strCache>
            </c:strRef>
          </c:cat>
          <c:val>
            <c:numRef>
              <c:f>Sheet1!$B$2:$B$5</c:f>
              <c:numCache>
                <c:formatCode>General</c:formatCode>
                <c:ptCount val="4"/>
                <c:pt idx="0" formatCode="&quot;$&quot;#,##0.00_);[Red]\(&quot;$&quot;#,##0.00\)">
                  <c:v>8554530.9100000001</c:v>
                </c:pt>
              </c:numCache>
            </c:numRef>
          </c:val>
          <c:extLst>
            <c:ext xmlns:c16="http://schemas.microsoft.com/office/drawing/2014/chart" uri="{C3380CC4-5D6E-409C-BE32-E72D297353CC}">
              <c16:uniqueId val="{00000000-5F5D-4C62-B098-E02143CBF748}"/>
            </c:ext>
          </c:extLst>
        </c:ser>
        <c:ser>
          <c:idx val="1"/>
          <c:order val="1"/>
          <c:tx>
            <c:strRef>
              <c:f>Sheet1!$C$1</c:f>
              <c:strCache>
                <c:ptCount val="1"/>
                <c:pt idx="0">
                  <c:v>SBAC </c:v>
                </c:pt>
              </c:strCache>
            </c:strRef>
          </c:tx>
          <c:spPr>
            <a:solidFill>
              <a:schemeClr val="accent2"/>
            </a:solidFill>
            <a:ln>
              <a:noFill/>
            </a:ln>
            <a:effectLst/>
          </c:spPr>
          <c:invertIfNegative val="0"/>
          <c:cat>
            <c:strRef>
              <c:f>Sheet1!$A$2:$A$5</c:f>
              <c:strCache>
                <c:ptCount val="1"/>
                <c:pt idx="0">
                  <c:v>Medicaid </c:v>
                </c:pt>
              </c:strCache>
            </c:strRef>
          </c:cat>
          <c:val>
            <c:numRef>
              <c:f>Sheet1!$C$2:$C$5</c:f>
              <c:numCache>
                <c:formatCode>General</c:formatCode>
                <c:ptCount val="4"/>
                <c:pt idx="0" formatCode="&quot;$&quot;#,##0.00_);[Red]\(&quot;$&quot;#,##0.00\)">
                  <c:v>7498501.5199999996</c:v>
                </c:pt>
              </c:numCache>
            </c:numRef>
          </c:val>
          <c:extLst>
            <c:ext xmlns:c16="http://schemas.microsoft.com/office/drawing/2014/chart" uri="{C3380CC4-5D6E-409C-BE32-E72D297353CC}">
              <c16:uniqueId val="{00000001-5F5D-4C62-B098-E02143CBF748}"/>
            </c:ext>
          </c:extLst>
        </c:ser>
        <c:ser>
          <c:idx val="2"/>
          <c:order val="2"/>
          <c:tx>
            <c:strRef>
              <c:f>Sheet1!$D$1</c:f>
              <c:strCache>
                <c:ptCount val="1"/>
                <c:pt idx="0">
                  <c:v>Cost Settlement </c:v>
                </c:pt>
              </c:strCache>
            </c:strRef>
          </c:tx>
          <c:spPr>
            <a:solidFill>
              <a:schemeClr val="accent3"/>
            </a:solidFill>
            <a:ln>
              <a:noFill/>
            </a:ln>
            <a:effectLst/>
          </c:spPr>
          <c:invertIfNegative val="0"/>
          <c:cat>
            <c:strRef>
              <c:f>Sheet1!$A$2:$A$5</c:f>
              <c:strCache>
                <c:ptCount val="1"/>
                <c:pt idx="0">
                  <c:v>Medicaid </c:v>
                </c:pt>
              </c:strCache>
            </c:strRef>
          </c:cat>
          <c:val>
            <c:numRef>
              <c:f>Sheet1!$D$2:$D$5</c:f>
              <c:numCache>
                <c:formatCode>General</c:formatCode>
                <c:ptCount val="4"/>
                <c:pt idx="0" formatCode="&quot;$&quot;#,##0.00_);[Red]\(&quot;$&quot;#,##0.00\)">
                  <c:v>6286270.7599999998</c:v>
                </c:pt>
              </c:numCache>
            </c:numRef>
          </c:val>
          <c:extLst>
            <c:ext xmlns:c16="http://schemas.microsoft.com/office/drawing/2014/chart" uri="{C3380CC4-5D6E-409C-BE32-E72D297353CC}">
              <c16:uniqueId val="{00000002-5F5D-4C62-B098-E02143CBF748}"/>
            </c:ext>
          </c:extLst>
        </c:ser>
        <c:dLbls>
          <c:showLegendKey val="0"/>
          <c:showVal val="0"/>
          <c:showCatName val="0"/>
          <c:showSerName val="0"/>
          <c:showPercent val="0"/>
          <c:showBubbleSize val="0"/>
        </c:dLbls>
        <c:gapWidth val="0"/>
        <c:overlap val="-85"/>
        <c:axId val="359402832"/>
        <c:axId val="359405968"/>
      </c:barChart>
      <c:catAx>
        <c:axId val="35940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405968"/>
        <c:crosses val="autoZero"/>
        <c:auto val="1"/>
        <c:lblAlgn val="ctr"/>
        <c:lblOffset val="100"/>
        <c:noMultiLvlLbl val="0"/>
      </c:catAx>
      <c:valAx>
        <c:axId val="3594059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40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Medicaid Direct Services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Medicaid Direct Service $ FY 16-17</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2763-4360-A0E1-DA881E4B87E2}"/>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2763-4360-A0E1-DA881E4B87E2}"/>
              </c:ext>
            </c:extLst>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2763-4360-A0E1-DA881E4B87E2}"/>
              </c:ext>
            </c:extLst>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7-2763-4360-A0E1-DA881E4B87E2}"/>
              </c:ext>
            </c:extLst>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9-2763-4360-A0E1-DA881E4B87E2}"/>
              </c:ext>
            </c:extLst>
          </c:dPt>
          <c:dPt>
            <c:idx val="5"/>
            <c:bubble3D val="0"/>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B-2763-4360-A0E1-DA881E4B87E2}"/>
              </c:ext>
            </c:extLst>
          </c:dPt>
          <c:dPt>
            <c:idx val="6"/>
            <c:bubble3D val="0"/>
            <c:spPr>
              <a:gradFill rotWithShape="1">
                <a:gsLst>
                  <a:gs pos="0">
                    <a:schemeClr val="accent1">
                      <a:lumMod val="60000"/>
                      <a:tint val="96000"/>
                      <a:lumMod val="100000"/>
                    </a:schemeClr>
                  </a:gs>
                  <a:gs pos="78000">
                    <a:schemeClr val="accent1">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D-2763-4360-A0E1-DA881E4B87E2}"/>
              </c:ext>
            </c:extLst>
          </c:dPt>
          <c:dPt>
            <c:idx val="7"/>
            <c:bubble3D val="0"/>
            <c:spPr>
              <a:gradFill rotWithShape="1">
                <a:gsLst>
                  <a:gs pos="0">
                    <a:schemeClr val="accent2">
                      <a:lumMod val="60000"/>
                      <a:tint val="96000"/>
                      <a:lumMod val="100000"/>
                    </a:schemeClr>
                  </a:gs>
                  <a:gs pos="78000">
                    <a:schemeClr val="accent2">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F-2763-4360-A0E1-DA881E4B87E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Mental Health Services </c:v>
                </c:pt>
                <c:pt idx="1">
                  <c:v>Nursing Services </c:v>
                </c:pt>
                <c:pt idx="2">
                  <c:v>Speech Therapy Services </c:v>
                </c:pt>
                <c:pt idx="3">
                  <c:v>Occupational Therapy Services </c:v>
                </c:pt>
                <c:pt idx="4">
                  <c:v>Physical Therapy Services </c:v>
                </c:pt>
                <c:pt idx="5">
                  <c:v>Audiologist Services </c:v>
                </c:pt>
                <c:pt idx="6">
                  <c:v>Orientation &amp; Mobility Services </c:v>
                </c:pt>
                <c:pt idx="7">
                  <c:v>Transportation Services </c:v>
                </c:pt>
              </c:strCache>
            </c:strRef>
          </c:cat>
          <c:val>
            <c:numRef>
              <c:f>Sheet1!$B$2:$B$9</c:f>
              <c:numCache>
                <c:formatCode>"$"#,##0.00_);[Red]\("$"#,##0.00\)</c:formatCode>
                <c:ptCount val="8"/>
                <c:pt idx="0">
                  <c:v>64563.58</c:v>
                </c:pt>
                <c:pt idx="1">
                  <c:v>689986.6</c:v>
                </c:pt>
                <c:pt idx="2">
                  <c:v>4457614.55</c:v>
                </c:pt>
                <c:pt idx="3">
                  <c:v>1310542.1299999999</c:v>
                </c:pt>
                <c:pt idx="4">
                  <c:v>638728.30000000005</c:v>
                </c:pt>
                <c:pt idx="5">
                  <c:v>1027.9000000000001</c:v>
                </c:pt>
                <c:pt idx="6">
                  <c:v>29119.38</c:v>
                </c:pt>
                <c:pt idx="7">
                  <c:v>1362838.47</c:v>
                </c:pt>
              </c:numCache>
            </c:numRef>
          </c:val>
          <c:extLst>
            <c:ext xmlns:c16="http://schemas.microsoft.com/office/drawing/2014/chart" uri="{C3380CC4-5D6E-409C-BE32-E72D297353CC}">
              <c16:uniqueId val="{00000010-2763-4360-A0E1-DA881E4B87E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06/01/2020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06/01/2020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8932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dirty="0"/>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dirty="0"/>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a:prstGeom prst="rect">
            <a:avLst/>
          </a:prstGeo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a:prstGeom prst="rect">
            <a:avLst/>
          </a:prstGeom>
        </p:spPr>
        <p:txBody>
          <a:body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8970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664" r:id="rId7"/>
    <p:sldLayoutId id="2147483680" r:id="rId8"/>
    <p:sldLayoutId id="2147483679" r:id="rId9"/>
    <p:sldLayoutId id="2147483665" r:id="rId10"/>
    <p:sldLayoutId id="2147483668" r:id="rId11"/>
    <p:sldLayoutId id="2147483669" r:id="rId12"/>
    <p:sldLayoutId id="2147483671" r:id="rId13"/>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urldefense.proofpoint.com/v2/url?u=https-3A__www.cms.gov_Regulations-2Dand-2DGuidance_Guidance_Manuals_Downloads_pim83c03.pdf&amp;d=DwMFAg&amp;c=jvUANN7rYqzaQJvTqI-69lgi41yDEZ3CXTgIEaHlx7c&amp;r=5F8wy6wM7iv4yQ0tm_0hCx-wR931zUCn7JWHkC3CGuVO7dSMPmhxU1ntJpZI9apZ&amp;m=GfSpMDT2OgAjEf5ZTppUaoXzPdOZVgboBD7dyPJAw7o&amp;s=IWW5IZM2bM8a7AOYIGbr83rIllT2GuzLlZLE0lHiiMw&amp;e="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ky.gov/districts/Pages/School-Based-Medicaid-Services.aspx"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lgam.wikidot.com/checklist"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map.education.ky.gov/" TargetMode="External"/><Relationship Id="rId1" Type="http://schemas.openxmlformats.org/officeDocument/2006/relationships/slideLayout" Target="../slideLayouts/slideLayout9.xml"/><Relationship Id="rId4" Type="http://schemas.openxmlformats.org/officeDocument/2006/relationships/hyperlink" Target="https://pixabay.com/en/laptop-computer-notebook-pc-101734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log.patentology.com.au/2012/10/yet-another-patent-system-review.html"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ipkitten.blogspot.com/2015/12/looking-back-over-this-greekat-shoulder_11.html" TargetMode="Externa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lucy.senters@ky.gov" TargetMode="External"/><Relationship Id="rId2" Type="http://schemas.openxmlformats.org/officeDocument/2006/relationships/hyperlink" Target="mailto:schoolbasedmedicaid@education.ky.gov"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caid.gov/sites/default/files/federal-policy-guidance/downloads/smd-medicaid-payment-for-services-provided-without-charge-free-care.pdf" TargetMode="External"/><Relationship Id="rId2" Type="http://schemas.openxmlformats.org/officeDocument/2006/relationships/hyperlink" Target="http://education.ky.gov/specialed/Pages/School-Based-Medicaid-Services.asp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id.gov/sites/default/files/federal-policy-guidance/downloads/smd-medicaid-payment-for-services-provided-without-charge-free-care.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nlife.ca/audio/andrew-fountain-bible-truth"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hfs.ky.gov/agencies/dms/spa/KY-19-0003,%20Approval%20Document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education.ky.gov/districts/Documents/Revised%20KY%20SBAC%20Time%20Study%20Document%2006132013.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0E4E-831A-4305-B15B-1E14E4FE6A89}"/>
              </a:ext>
            </a:extLst>
          </p:cNvPr>
          <p:cNvSpPr>
            <a:spLocks noGrp="1"/>
          </p:cNvSpPr>
          <p:nvPr>
            <p:ph type="title"/>
          </p:nvPr>
        </p:nvSpPr>
        <p:spPr>
          <a:xfrm>
            <a:off x="2780069" y="0"/>
            <a:ext cx="8250344" cy="1409013"/>
          </a:xfrm>
        </p:spPr>
        <p:txBody>
          <a:bodyPr/>
          <a:lstStyle/>
          <a:p>
            <a:r>
              <a:rPr lang="en-US" dirty="0"/>
              <a:t>Medical Necessity</a:t>
            </a:r>
          </a:p>
        </p:txBody>
      </p:sp>
      <p:sp>
        <p:nvSpPr>
          <p:cNvPr id="3" name="Text Placeholder 2">
            <a:extLst>
              <a:ext uri="{FF2B5EF4-FFF2-40B4-BE49-F238E27FC236}">
                <a16:creationId xmlns:a16="http://schemas.microsoft.com/office/drawing/2014/main" id="{0566E87F-C3A4-40E3-B8A2-44E756814C88}"/>
              </a:ext>
            </a:extLst>
          </p:cNvPr>
          <p:cNvSpPr>
            <a:spLocks noGrp="1"/>
          </p:cNvSpPr>
          <p:nvPr>
            <p:ph type="body" sz="quarter" idx="13"/>
          </p:nvPr>
        </p:nvSpPr>
        <p:spPr>
          <a:xfrm>
            <a:off x="833377" y="1435261"/>
            <a:ext cx="8911124" cy="5239514"/>
          </a:xfrm>
        </p:spPr>
        <p:txBody>
          <a:bodyPr/>
          <a:lstStyle/>
          <a:p>
            <a:r>
              <a:rPr lang="en-US" sz="1800" dirty="0">
                <a:latin typeface="Georgia" panose="02040502050405020303" pitchFamily="18" charset="0"/>
                <a:cs typeface="Times New Roman" panose="02020603050405020304" pitchFamily="18" charset="0"/>
              </a:rPr>
              <a:t>“Medically Necessary” or “Medical Necessity” means health care services that a practitioner, exercising prudent clinical judgment, would provide to a patient.</a:t>
            </a:r>
          </a:p>
          <a:p>
            <a:endParaRPr lang="en-US" sz="1800" dirty="0">
              <a:latin typeface="Georgia" panose="02040502050405020303" pitchFamily="18" charset="0"/>
              <a:cs typeface="Times New Roman" panose="02020603050405020304" pitchFamily="18" charset="0"/>
            </a:endParaRPr>
          </a:p>
          <a:p>
            <a:r>
              <a:rPr lang="en-US" sz="1800" dirty="0">
                <a:latin typeface="Georgia" panose="02040502050405020303" pitchFamily="18" charset="0"/>
                <a:cs typeface="Times New Roman" panose="02020603050405020304" pitchFamily="18" charset="0"/>
              </a:rPr>
              <a:t>The CMS defines medical necessity as “services that meet accepted medical standards or items reasonable and necessary for the diagnosis or treatment of illness or injury or to improve the function of a malformed body member.”</a:t>
            </a:r>
          </a:p>
          <a:p>
            <a:pPr marL="0" indent="0">
              <a:buNone/>
            </a:pPr>
            <a:endParaRPr lang="en-US" sz="1800" dirty="0">
              <a:latin typeface="Georgia" panose="02040502050405020303" pitchFamily="18" charset="0"/>
              <a:cs typeface="Times New Roman" panose="02020603050405020304" pitchFamily="18" charset="0"/>
            </a:endParaRPr>
          </a:p>
          <a:p>
            <a:r>
              <a:rPr lang="en-US" sz="1800" dirty="0">
                <a:latin typeface="Georgia" panose="02040502050405020303" pitchFamily="18" charset="0"/>
                <a:cs typeface="Times New Roman" panose="02020603050405020304" pitchFamily="18" charset="0"/>
              </a:rPr>
              <a:t>Per CMS, documentation for medical necessity may include clinical evaluations, physician evaluations, consultations, progress notes, physician’s records, records from other healthcare professionals and test reports. It is maintained by the physician and/or provider. For more information, please refer to the </a:t>
            </a:r>
            <a:r>
              <a:rPr lang="en-US" sz="1800" u="sng" dirty="0">
                <a:latin typeface="Georgia" panose="02040502050405020303" pitchFamily="18" charset="0"/>
                <a:cs typeface="Times New Roman" panose="02020603050405020304" pitchFamily="18" charset="0"/>
                <a:hlinkClick r:id="rId2"/>
              </a:rPr>
              <a:t>Program Integrity Manual, Pub 100-08, Chapter 3, Section 3.2.3 A .</a:t>
            </a:r>
            <a:r>
              <a:rPr lang="en-US" sz="1800" dirty="0">
                <a:latin typeface="Georgia" panose="02040502050405020303" pitchFamily="18" charset="0"/>
                <a:cs typeface="Times New Roman" panose="02020603050405020304" pitchFamily="18" charset="0"/>
              </a:rPr>
              <a:t> </a:t>
            </a:r>
          </a:p>
          <a:p>
            <a:pPr marL="109728" indent="0">
              <a:buNone/>
            </a:pPr>
            <a:endParaRPr lang="en-US" sz="1800" dirty="0">
              <a:solidFill>
                <a:srgbClr val="C00000"/>
              </a:solidFill>
              <a:latin typeface="Georgia" panose="02040502050405020303" pitchFamily="18" charset="0"/>
              <a:cs typeface="Times New Roman" panose="02020603050405020304" pitchFamily="18" charset="0"/>
            </a:endParaRPr>
          </a:p>
          <a:p>
            <a:pPr marL="109728" indent="0" algn="ctr">
              <a:buNone/>
            </a:pPr>
            <a:r>
              <a:rPr lang="en-US" sz="1800" i="1" dirty="0">
                <a:solidFill>
                  <a:srgbClr val="C00000"/>
                </a:solidFill>
                <a:latin typeface="Georgia" panose="02040502050405020303" pitchFamily="18" charset="0"/>
                <a:cs typeface="Times New Roman" panose="02020603050405020304" pitchFamily="18" charset="0"/>
              </a:rPr>
              <a:t>Medicaid Regulation 907 KAR 1:715. School-based Health Services</a:t>
            </a:r>
            <a:endParaRPr lang="en-US" sz="2400" i="1" dirty="0">
              <a:solidFill>
                <a:srgbClr val="C00000"/>
              </a:solidFill>
              <a:latin typeface="Georgia" panose="02040502050405020303"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4ED798B-4106-4D3A-91DF-1F9D2FAAA143}"/>
              </a:ext>
            </a:extLst>
          </p:cNvPr>
          <p:cNvSpPr>
            <a:spLocks noGrp="1"/>
          </p:cNvSpPr>
          <p:nvPr>
            <p:ph type="sldNum" sz="quarter" idx="12"/>
          </p:nvPr>
        </p:nvSpPr>
        <p:spPr/>
        <p:txBody>
          <a:bodyPr/>
          <a:lstStyle/>
          <a:p>
            <a:fld id="{91BD7323-49BF-4C97-8773-5EC64C492009}" type="slidenum">
              <a:rPr lang="en-US" smtClean="0"/>
              <a:t>10</a:t>
            </a:fld>
            <a:endParaRPr lang="en-US" dirty="0"/>
          </a:p>
        </p:txBody>
      </p:sp>
    </p:spTree>
    <p:extLst>
      <p:ext uri="{BB962C8B-B14F-4D97-AF65-F5344CB8AC3E}">
        <p14:creationId xmlns:p14="http://schemas.microsoft.com/office/powerpoint/2010/main" val="187049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318E-14C8-4333-AF9B-0A51AE93A5CE}"/>
              </a:ext>
            </a:extLst>
          </p:cNvPr>
          <p:cNvSpPr>
            <a:spLocks noGrp="1"/>
          </p:cNvSpPr>
          <p:nvPr>
            <p:ph type="title"/>
          </p:nvPr>
        </p:nvSpPr>
        <p:spPr>
          <a:xfrm>
            <a:off x="949681" y="144484"/>
            <a:ext cx="8596668" cy="1320800"/>
          </a:xfrm>
        </p:spPr>
        <p:txBody>
          <a:bodyPr/>
          <a:lstStyle/>
          <a:p>
            <a:pPr algn="ctr"/>
            <a:r>
              <a:rPr lang="en-US" dirty="0"/>
              <a:t>Medical Necessity Examples </a:t>
            </a:r>
          </a:p>
        </p:txBody>
      </p:sp>
      <p:sp>
        <p:nvSpPr>
          <p:cNvPr id="3" name="Text Placeholder 2">
            <a:extLst>
              <a:ext uri="{FF2B5EF4-FFF2-40B4-BE49-F238E27FC236}">
                <a16:creationId xmlns:a16="http://schemas.microsoft.com/office/drawing/2014/main" id="{D4FD731B-5572-468F-964F-CD7518C0072A}"/>
              </a:ext>
            </a:extLst>
          </p:cNvPr>
          <p:cNvSpPr>
            <a:spLocks noGrp="1"/>
          </p:cNvSpPr>
          <p:nvPr>
            <p:ph type="body" sz="quarter" idx="13"/>
          </p:nvPr>
        </p:nvSpPr>
        <p:spPr>
          <a:xfrm>
            <a:off x="949681" y="1595272"/>
            <a:ext cx="9188715" cy="4901324"/>
          </a:xfrm>
        </p:spPr>
        <p:txBody>
          <a:bodyPr/>
          <a:lstStyle/>
          <a:p>
            <a:r>
              <a:rPr lang="en-US" altLang="en-US" sz="2800" dirty="0">
                <a:latin typeface="Georgia" panose="02040502050405020303" pitchFamily="18" charset="0"/>
                <a:cs typeface="Times New Roman" panose="02020603050405020304" pitchFamily="18" charset="0"/>
              </a:rPr>
              <a:t>A school conducts a screening for all children; the school may be able to bill for Medicaid-eligible children.</a:t>
            </a:r>
          </a:p>
          <a:p>
            <a:pPr marL="0" indent="0">
              <a:buNone/>
            </a:pPr>
            <a:endParaRPr lang="en-US" altLang="en-US" sz="2800" dirty="0">
              <a:latin typeface="Georgia" panose="02040502050405020303" pitchFamily="18" charset="0"/>
              <a:cs typeface="Times New Roman" panose="02020603050405020304" pitchFamily="18" charset="0"/>
            </a:endParaRPr>
          </a:p>
          <a:p>
            <a:r>
              <a:rPr lang="en-US" altLang="en-US" sz="2800" dirty="0">
                <a:latin typeface="Georgia" panose="02040502050405020303" pitchFamily="18" charset="0"/>
                <a:cs typeface="Times New Roman" panose="02020603050405020304" pitchFamily="18" charset="0"/>
              </a:rPr>
              <a:t>Johnny goes to see the nurse. Since he has Medicaid, the school may be able to bill for his visit with backup documentation. </a:t>
            </a:r>
          </a:p>
          <a:p>
            <a:endParaRPr lang="en-US" dirty="0"/>
          </a:p>
        </p:txBody>
      </p:sp>
      <p:sp>
        <p:nvSpPr>
          <p:cNvPr id="4" name="Slide Number Placeholder 3">
            <a:extLst>
              <a:ext uri="{FF2B5EF4-FFF2-40B4-BE49-F238E27FC236}">
                <a16:creationId xmlns:a16="http://schemas.microsoft.com/office/drawing/2014/main" id="{8AD765A6-036E-4AD6-A663-38AB1C6A76F1}"/>
              </a:ext>
            </a:extLst>
          </p:cNvPr>
          <p:cNvSpPr>
            <a:spLocks noGrp="1"/>
          </p:cNvSpPr>
          <p:nvPr>
            <p:ph type="sldNum" sz="quarter" idx="12"/>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57687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3A80-6F0E-439A-BAE7-29C77CE0361B}"/>
              </a:ext>
            </a:extLst>
          </p:cNvPr>
          <p:cNvSpPr>
            <a:spLocks noGrp="1"/>
          </p:cNvSpPr>
          <p:nvPr>
            <p:ph type="title"/>
          </p:nvPr>
        </p:nvSpPr>
        <p:spPr>
          <a:xfrm>
            <a:off x="2560844" y="164426"/>
            <a:ext cx="8811238" cy="1282409"/>
          </a:xfrm>
        </p:spPr>
        <p:txBody>
          <a:bodyPr/>
          <a:lstStyle/>
          <a:p>
            <a:r>
              <a:rPr lang="en-US" dirty="0"/>
              <a:t>Parental Consent </a:t>
            </a:r>
          </a:p>
        </p:txBody>
      </p:sp>
      <p:sp>
        <p:nvSpPr>
          <p:cNvPr id="3" name="Text Placeholder 2">
            <a:extLst>
              <a:ext uri="{FF2B5EF4-FFF2-40B4-BE49-F238E27FC236}">
                <a16:creationId xmlns:a16="http://schemas.microsoft.com/office/drawing/2014/main" id="{678F83C5-1556-4AD4-99EC-0FBCA9575CED}"/>
              </a:ext>
            </a:extLst>
          </p:cNvPr>
          <p:cNvSpPr>
            <a:spLocks noGrp="1"/>
          </p:cNvSpPr>
          <p:nvPr>
            <p:ph type="body" sz="quarter" idx="13"/>
          </p:nvPr>
        </p:nvSpPr>
        <p:spPr>
          <a:xfrm>
            <a:off x="819918" y="1086094"/>
            <a:ext cx="9188715" cy="5227940"/>
          </a:xfrm>
        </p:spPr>
        <p:txBody>
          <a:bodyPr/>
          <a:lstStyle/>
          <a:p>
            <a:r>
              <a:rPr lang="en-US" sz="2000" dirty="0">
                <a:solidFill>
                  <a:schemeClr val="tx1"/>
                </a:solidFill>
                <a:latin typeface="+mj-lt"/>
                <a:cs typeface="Times New Roman" panose="02020603050405020304" pitchFamily="18" charset="0"/>
              </a:rPr>
              <a:t>Notice of Parent Consent for School District’s Use of Public Benefits or Insurance (Medicaid) under 34 CFR §300.154(d)(2)(iv)</a:t>
            </a:r>
            <a:endParaRPr lang="en-US" sz="2000" b="1" dirty="0">
              <a:solidFill>
                <a:schemeClr val="tx1"/>
              </a:solidFill>
              <a:latin typeface="+mj-lt"/>
            </a:endParaRPr>
          </a:p>
          <a:p>
            <a:r>
              <a:rPr lang="en-US" sz="2000" dirty="0">
                <a:solidFill>
                  <a:schemeClr val="tx1"/>
                </a:solidFill>
                <a:latin typeface="+mj-lt"/>
                <a:cs typeface="Times New Roman" panose="02020603050405020304" pitchFamily="18" charset="0"/>
              </a:rPr>
              <a:t>Parental consent must be obtained once, unless:  </a:t>
            </a:r>
          </a:p>
          <a:p>
            <a:pPr lvl="1"/>
            <a:r>
              <a:rPr lang="en-US" sz="2000" dirty="0">
                <a:solidFill>
                  <a:schemeClr val="tx1"/>
                </a:solidFill>
                <a:latin typeface="+mj-lt"/>
                <a:cs typeface="Times New Roman" panose="02020603050405020304" pitchFamily="18" charset="0"/>
              </a:rPr>
              <a:t>The student moves from district and comes back. You must obtain parental consent again.</a:t>
            </a:r>
          </a:p>
          <a:p>
            <a:pPr marL="457200" lvl="1" indent="0">
              <a:buNone/>
            </a:pPr>
            <a:endParaRPr lang="en-US" sz="2000" dirty="0">
              <a:solidFill>
                <a:schemeClr val="tx1"/>
              </a:solidFill>
              <a:latin typeface="+mj-lt"/>
              <a:cs typeface="Times New Roman" panose="02020603050405020304" pitchFamily="18" charset="0"/>
            </a:endParaRPr>
          </a:p>
          <a:p>
            <a:pPr marL="339725" lvl="1" indent="-339725"/>
            <a:r>
              <a:rPr lang="en-US" sz="2000" dirty="0">
                <a:solidFill>
                  <a:schemeClr val="tx1"/>
                </a:solidFill>
                <a:latin typeface="+mj-lt"/>
                <a:cs typeface="Times New Roman" panose="02020603050405020304" pitchFamily="18" charset="0"/>
              </a:rPr>
              <a:t>Annual notification sent to parents </a:t>
            </a:r>
          </a:p>
          <a:p>
            <a:pPr marL="339725" lvl="1" indent="-339725"/>
            <a:r>
              <a:rPr lang="en-US" sz="2000" dirty="0">
                <a:solidFill>
                  <a:schemeClr val="tx1"/>
                </a:solidFill>
                <a:latin typeface="+mj-lt"/>
                <a:cs typeface="Times New Roman" panose="02020603050405020304" pitchFamily="18" charset="0"/>
              </a:rPr>
              <a:t>The new parental consent covers IEP and Expanded Care services </a:t>
            </a:r>
          </a:p>
          <a:p>
            <a:pPr marL="339725" lvl="1" indent="-339725"/>
            <a:r>
              <a:rPr lang="en-US" sz="2000" dirty="0">
                <a:solidFill>
                  <a:schemeClr val="tx1"/>
                </a:solidFill>
                <a:latin typeface="+mj-lt"/>
                <a:cs typeface="Times New Roman" panose="02020603050405020304" pitchFamily="18" charset="0"/>
              </a:rPr>
              <a:t>The dual consent doesn’t void the previous IEP consent </a:t>
            </a:r>
          </a:p>
          <a:p>
            <a:pPr marL="0" lvl="1" indent="0">
              <a:buNone/>
            </a:pPr>
            <a:endParaRPr lang="en-US" sz="2000" dirty="0">
              <a:solidFill>
                <a:schemeClr val="tx1"/>
              </a:solidFill>
              <a:latin typeface="+mj-lt"/>
              <a:cs typeface="Times New Roman" panose="02020603050405020304" pitchFamily="18" charset="0"/>
            </a:endParaRPr>
          </a:p>
          <a:p>
            <a:pPr marL="0" lvl="1" indent="0">
              <a:buNone/>
            </a:pPr>
            <a:r>
              <a:rPr lang="en-US" sz="2400" b="1" dirty="0">
                <a:solidFill>
                  <a:srgbClr val="C00000"/>
                </a:solidFill>
                <a:latin typeface="+mj-lt"/>
                <a:cs typeface="Times New Roman" panose="02020603050405020304" pitchFamily="18" charset="0"/>
              </a:rPr>
              <a:t>If the parent denies consent, district may not bill Medicaid for any services provided in the school setting.</a:t>
            </a:r>
          </a:p>
          <a:p>
            <a:pPr marL="0" indent="0">
              <a:buNone/>
            </a:pPr>
            <a:endParaRPr lang="en-US" dirty="0"/>
          </a:p>
        </p:txBody>
      </p:sp>
      <p:sp>
        <p:nvSpPr>
          <p:cNvPr id="4" name="Slide Number Placeholder 3">
            <a:extLst>
              <a:ext uri="{FF2B5EF4-FFF2-40B4-BE49-F238E27FC236}">
                <a16:creationId xmlns:a16="http://schemas.microsoft.com/office/drawing/2014/main" id="{E5830978-EFEB-4E51-99E4-2148583E2AE4}"/>
              </a:ext>
            </a:extLst>
          </p:cNvPr>
          <p:cNvSpPr>
            <a:spLocks noGrp="1"/>
          </p:cNvSpPr>
          <p:nvPr>
            <p:ph type="sldNum" sz="quarter" idx="12"/>
          </p:nvPr>
        </p:nvSpPr>
        <p:spPr/>
        <p:txBody>
          <a:bodyPr/>
          <a:lstStyle/>
          <a:p>
            <a:fld id="{91BD7323-49BF-4C97-8773-5EC64C492009}" type="slidenum">
              <a:rPr lang="en-US" smtClean="0"/>
              <a:t>12</a:t>
            </a:fld>
            <a:endParaRPr lang="en-US" dirty="0"/>
          </a:p>
        </p:txBody>
      </p:sp>
    </p:spTree>
    <p:extLst>
      <p:ext uri="{BB962C8B-B14F-4D97-AF65-F5344CB8AC3E}">
        <p14:creationId xmlns:p14="http://schemas.microsoft.com/office/powerpoint/2010/main" val="224599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9E1F-EE19-473C-91AA-A9CFBEFF7987}"/>
              </a:ext>
            </a:extLst>
          </p:cNvPr>
          <p:cNvSpPr>
            <a:spLocks noGrp="1"/>
          </p:cNvSpPr>
          <p:nvPr>
            <p:ph type="title"/>
          </p:nvPr>
        </p:nvSpPr>
        <p:spPr>
          <a:xfrm>
            <a:off x="1154979" y="183225"/>
            <a:ext cx="8596668" cy="1320800"/>
          </a:xfrm>
        </p:spPr>
        <p:txBody>
          <a:bodyPr/>
          <a:lstStyle/>
          <a:p>
            <a:r>
              <a:rPr lang="en-US" dirty="0"/>
              <a:t>Best Practice – Parental Consent </a:t>
            </a:r>
          </a:p>
        </p:txBody>
      </p:sp>
      <p:sp>
        <p:nvSpPr>
          <p:cNvPr id="3" name="Text Placeholder 2">
            <a:extLst>
              <a:ext uri="{FF2B5EF4-FFF2-40B4-BE49-F238E27FC236}">
                <a16:creationId xmlns:a16="http://schemas.microsoft.com/office/drawing/2014/main" id="{7A6A2032-4A40-4BCD-A6F7-338C422C32BE}"/>
              </a:ext>
            </a:extLst>
          </p:cNvPr>
          <p:cNvSpPr>
            <a:spLocks noGrp="1"/>
          </p:cNvSpPr>
          <p:nvPr>
            <p:ph type="body" sz="quarter" idx="13"/>
          </p:nvPr>
        </p:nvSpPr>
        <p:spPr>
          <a:xfrm>
            <a:off x="858955" y="1281081"/>
            <a:ext cx="9188715" cy="4901324"/>
          </a:xfrm>
        </p:spPr>
        <p:txBody>
          <a:bodyPr/>
          <a:lstStyle/>
          <a:p>
            <a:r>
              <a:rPr lang="en-US" sz="3200" b="1" dirty="0">
                <a:solidFill>
                  <a:schemeClr val="tx1"/>
                </a:solidFill>
                <a:latin typeface="+mj-lt"/>
                <a:cs typeface="Times New Roman" panose="02020603050405020304" pitchFamily="18" charset="0"/>
              </a:rPr>
              <a:t>KDE recommends the following:</a:t>
            </a:r>
          </a:p>
          <a:p>
            <a:pPr marL="0" indent="0">
              <a:buNone/>
            </a:pPr>
            <a:endParaRPr lang="en-US" sz="3200" b="1" dirty="0">
              <a:solidFill>
                <a:schemeClr val="tx1"/>
              </a:solidFill>
              <a:latin typeface="+mj-lt"/>
              <a:cs typeface="Times New Roman" panose="02020603050405020304" pitchFamily="18" charset="0"/>
            </a:endParaRPr>
          </a:p>
          <a:p>
            <a:pPr lvl="1">
              <a:buFont typeface="Wingdings" panose="05000000000000000000" pitchFamily="2" charset="2"/>
              <a:buChar char="§"/>
            </a:pPr>
            <a:r>
              <a:rPr lang="en-US" sz="2800" dirty="0">
                <a:latin typeface="+mj-lt"/>
                <a:cs typeface="Times New Roman" panose="02020603050405020304" pitchFamily="18" charset="0"/>
              </a:rPr>
              <a:t>Get dual parental signed for each child </a:t>
            </a:r>
          </a:p>
          <a:p>
            <a:pPr lvl="1">
              <a:buFont typeface="Wingdings" panose="05000000000000000000" pitchFamily="2" charset="2"/>
              <a:buChar char="§"/>
            </a:pPr>
            <a:r>
              <a:rPr lang="en-US" sz="2800" dirty="0">
                <a:latin typeface="+mj-lt"/>
                <a:cs typeface="Times New Roman" panose="02020603050405020304" pitchFamily="18" charset="0"/>
              </a:rPr>
              <a:t>Send parental consent with annual registration packets</a:t>
            </a:r>
          </a:p>
          <a:p>
            <a:pPr lvl="1">
              <a:buFont typeface="Wingdings" panose="05000000000000000000" pitchFamily="2" charset="2"/>
              <a:buChar char="§"/>
            </a:pPr>
            <a:r>
              <a:rPr lang="en-US" sz="2800" dirty="0">
                <a:latin typeface="+mj-lt"/>
                <a:cs typeface="Times New Roman" panose="02020603050405020304" pitchFamily="18" charset="0"/>
              </a:rPr>
              <a:t>Have an electronic backup of all parental consents</a:t>
            </a:r>
          </a:p>
          <a:p>
            <a:pPr lvl="1">
              <a:buFont typeface="Wingdings" panose="05000000000000000000" pitchFamily="2" charset="2"/>
              <a:buChar char="§"/>
            </a:pPr>
            <a:r>
              <a:rPr lang="en-US" sz="2800" dirty="0">
                <a:latin typeface="+mj-lt"/>
                <a:cs typeface="Times New Roman" panose="02020603050405020304" pitchFamily="18" charset="0"/>
              </a:rPr>
              <a:t>Have written policies and procedures regarding parental consent</a:t>
            </a:r>
            <a:endParaRPr lang="en-US" dirty="0">
              <a:latin typeface="+mj-lt"/>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766DC276-6E64-47FC-A0DF-22DCBB8BE12B}"/>
              </a:ext>
            </a:extLst>
          </p:cNvPr>
          <p:cNvSpPr>
            <a:spLocks noGrp="1"/>
          </p:cNvSpPr>
          <p:nvPr>
            <p:ph type="sldNum" sz="quarter" idx="12"/>
          </p:nvPr>
        </p:nvSpPr>
        <p:spPr/>
        <p:txBody>
          <a:bodyPr/>
          <a:lstStyle/>
          <a:p>
            <a:fld id="{91BD7323-49BF-4C97-8773-5EC64C492009}" type="slidenum">
              <a:rPr lang="en-US" smtClean="0"/>
              <a:t>13</a:t>
            </a:fld>
            <a:endParaRPr lang="en-US" dirty="0"/>
          </a:p>
        </p:txBody>
      </p:sp>
    </p:spTree>
    <p:extLst>
      <p:ext uri="{BB962C8B-B14F-4D97-AF65-F5344CB8AC3E}">
        <p14:creationId xmlns:p14="http://schemas.microsoft.com/office/powerpoint/2010/main" val="163760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F0FD-63A9-4433-84D1-DAA8603CA3A7}"/>
              </a:ext>
            </a:extLst>
          </p:cNvPr>
          <p:cNvSpPr>
            <a:spLocks noGrp="1"/>
          </p:cNvSpPr>
          <p:nvPr>
            <p:ph type="title"/>
          </p:nvPr>
        </p:nvSpPr>
        <p:spPr>
          <a:xfrm>
            <a:off x="555786" y="0"/>
            <a:ext cx="8596668" cy="1320800"/>
          </a:xfrm>
        </p:spPr>
        <p:txBody>
          <a:bodyPr/>
          <a:lstStyle/>
          <a:p>
            <a:pPr algn="ctr"/>
            <a:r>
              <a:rPr lang="en-US" dirty="0"/>
              <a:t>Parental Consent Form</a:t>
            </a:r>
          </a:p>
        </p:txBody>
      </p:sp>
      <p:sp>
        <p:nvSpPr>
          <p:cNvPr id="11" name="Callout: Line 10">
            <a:extLst>
              <a:ext uri="{FF2B5EF4-FFF2-40B4-BE49-F238E27FC236}">
                <a16:creationId xmlns:a16="http://schemas.microsoft.com/office/drawing/2014/main" id="{4D3386F1-6837-4D9D-A8DA-93D6328C50C0}"/>
              </a:ext>
            </a:extLst>
          </p:cNvPr>
          <p:cNvSpPr/>
          <p:nvPr/>
        </p:nvSpPr>
        <p:spPr>
          <a:xfrm>
            <a:off x="7644257" y="2854713"/>
            <a:ext cx="2743200" cy="2275592"/>
          </a:xfrm>
          <a:prstGeom prst="borderCallout1">
            <a:avLst>
              <a:gd name="adj1" fmla="val 18750"/>
              <a:gd name="adj2" fmla="val -8333"/>
              <a:gd name="adj3" fmla="val -56606"/>
              <a:gd name="adj4" fmla="val -4802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Georgia" panose="02040502050405020303" pitchFamily="18" charset="0"/>
                <a:cs typeface="Times New Roman" panose="02020603050405020304" pitchFamily="18" charset="0"/>
              </a:rPr>
              <a:t>KDE’s new parental consent that provides consent for IEP and Expanded Services students.</a:t>
            </a:r>
          </a:p>
        </p:txBody>
      </p:sp>
      <p:pic>
        <p:nvPicPr>
          <p:cNvPr id="10" name="Picture 9" descr="KDE's new parental consent form that provides consent for IEP and Expanded Services for students.">
            <a:extLst>
              <a:ext uri="{FF2B5EF4-FFF2-40B4-BE49-F238E27FC236}">
                <a16:creationId xmlns:a16="http://schemas.microsoft.com/office/drawing/2014/main" id="{CAE4DEBE-257B-46CB-8B2F-3C12BF20754A}"/>
              </a:ext>
            </a:extLst>
          </p:cNvPr>
          <p:cNvPicPr>
            <a:picLocks noChangeAspect="1"/>
          </p:cNvPicPr>
          <p:nvPr/>
        </p:nvPicPr>
        <p:blipFill>
          <a:blip r:embed="rId2"/>
          <a:stretch>
            <a:fillRect/>
          </a:stretch>
        </p:blipFill>
        <p:spPr>
          <a:xfrm>
            <a:off x="1451581" y="909595"/>
            <a:ext cx="5549720" cy="5765180"/>
          </a:xfrm>
          <a:prstGeom prst="rect">
            <a:avLst/>
          </a:prstGeom>
        </p:spPr>
      </p:pic>
      <p:sp>
        <p:nvSpPr>
          <p:cNvPr id="4" name="Slide Number Placeholder 3">
            <a:extLst>
              <a:ext uri="{FF2B5EF4-FFF2-40B4-BE49-F238E27FC236}">
                <a16:creationId xmlns:a16="http://schemas.microsoft.com/office/drawing/2014/main" id="{9A95A927-6CE8-408B-9F02-48EA70A4E14A}"/>
              </a:ext>
            </a:extLst>
          </p:cNvPr>
          <p:cNvSpPr>
            <a:spLocks noGrp="1"/>
          </p:cNvSpPr>
          <p:nvPr>
            <p:ph type="sldNum" sz="quarter" idx="12"/>
          </p:nvPr>
        </p:nvSpPr>
        <p:spPr/>
        <p:txBody>
          <a:bodyPr/>
          <a:lstStyle/>
          <a:p>
            <a:fld id="{91BD7323-49BF-4C97-8773-5EC64C492009}" type="slidenum">
              <a:rPr lang="en-US" smtClean="0"/>
              <a:t>14</a:t>
            </a:fld>
            <a:endParaRPr lang="en-US" dirty="0"/>
          </a:p>
        </p:txBody>
      </p:sp>
    </p:spTree>
    <p:extLst>
      <p:ext uri="{BB962C8B-B14F-4D97-AF65-F5344CB8AC3E}">
        <p14:creationId xmlns:p14="http://schemas.microsoft.com/office/powerpoint/2010/main" val="209304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140" y="38110"/>
            <a:ext cx="8944503" cy="1320800"/>
          </a:xfrm>
        </p:spPr>
        <p:txBody>
          <a:bodyPr>
            <a:normAutofit/>
          </a:bodyPr>
          <a:lstStyle/>
          <a:p>
            <a:pPr algn="ctr"/>
            <a:r>
              <a:rPr lang="en-US" dirty="0"/>
              <a:t>Covered Services</a:t>
            </a:r>
          </a:p>
        </p:txBody>
      </p:sp>
      <p:sp>
        <p:nvSpPr>
          <p:cNvPr id="4" name="Slide Number Placeholder 3"/>
          <p:cNvSpPr>
            <a:spLocks noGrp="1"/>
          </p:cNvSpPr>
          <p:nvPr>
            <p:ph type="sldNum" sz="quarter" idx="12"/>
          </p:nvPr>
        </p:nvSpPr>
        <p:spPr>
          <a:xfrm>
            <a:off x="11016766" y="6309650"/>
            <a:ext cx="683339" cy="365125"/>
          </a:xfrm>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15</a:t>
            </a:fld>
            <a:endParaRPr lang="en-US" dirty="0"/>
          </a:p>
        </p:txBody>
      </p:sp>
      <p:sp>
        <p:nvSpPr>
          <p:cNvPr id="3" name="Text Placeholder 2"/>
          <p:cNvSpPr>
            <a:spLocks noGrp="1"/>
          </p:cNvSpPr>
          <p:nvPr>
            <p:ph type="body" sz="quarter" idx="14"/>
          </p:nvPr>
        </p:nvSpPr>
        <p:spPr>
          <a:xfrm>
            <a:off x="1411154" y="1358910"/>
            <a:ext cx="8635487" cy="5269699"/>
          </a:xfrm>
        </p:spPr>
        <p:txBody>
          <a:bodyPr>
            <a:normAutofit lnSpcReduction="10000"/>
          </a:bodyPr>
          <a:lstStyle/>
          <a:p>
            <a:pPr marL="109728" lvl="0" indent="0">
              <a:lnSpc>
                <a:spcPct val="90000"/>
              </a:lnSpc>
              <a:buNone/>
            </a:pPr>
            <a:r>
              <a:rPr lang="en-US" sz="2800" dirty="0">
                <a:latin typeface="Georgia" panose="02040502050405020303" pitchFamily="18" charset="0"/>
                <a:cs typeface="Times New Roman" panose="02020603050405020304" pitchFamily="18" charset="0"/>
              </a:rPr>
              <a:t>The following services currently are eligible for Medicaid reimbursement when provided to a Medicaid-eligible student:</a:t>
            </a:r>
          </a:p>
          <a:p>
            <a:pPr>
              <a:lnSpc>
                <a:spcPct val="90000"/>
              </a:lnSpc>
            </a:pPr>
            <a:r>
              <a:rPr lang="en-US" sz="2800" dirty="0">
                <a:latin typeface="Georgia" panose="02040502050405020303" pitchFamily="18" charset="0"/>
                <a:cs typeface="Times New Roman" panose="02020603050405020304" pitchFamily="18" charset="0"/>
              </a:rPr>
              <a:t>Nursing</a:t>
            </a:r>
          </a:p>
          <a:p>
            <a:pPr>
              <a:lnSpc>
                <a:spcPct val="90000"/>
              </a:lnSpc>
            </a:pPr>
            <a:r>
              <a:rPr lang="en-US" sz="2800" dirty="0">
                <a:latin typeface="Georgia" panose="02040502050405020303" pitchFamily="18" charset="0"/>
                <a:cs typeface="Times New Roman" panose="02020603050405020304" pitchFamily="18" charset="0"/>
              </a:rPr>
              <a:t>Audiology</a:t>
            </a:r>
          </a:p>
          <a:p>
            <a:pPr>
              <a:lnSpc>
                <a:spcPct val="90000"/>
              </a:lnSpc>
            </a:pPr>
            <a:r>
              <a:rPr lang="en-US" sz="2800" dirty="0">
                <a:latin typeface="Georgia" panose="02040502050405020303" pitchFamily="18" charset="0"/>
                <a:cs typeface="Times New Roman" panose="02020603050405020304" pitchFamily="18" charset="0"/>
              </a:rPr>
              <a:t>Speech-Language</a:t>
            </a:r>
          </a:p>
          <a:p>
            <a:pPr>
              <a:lnSpc>
                <a:spcPct val="90000"/>
              </a:lnSpc>
            </a:pPr>
            <a:r>
              <a:rPr lang="en-US" sz="2800" dirty="0">
                <a:latin typeface="Georgia" panose="02040502050405020303" pitchFamily="18" charset="0"/>
                <a:cs typeface="Times New Roman" panose="02020603050405020304" pitchFamily="18" charset="0"/>
              </a:rPr>
              <a:t>Occupational Therapy</a:t>
            </a:r>
          </a:p>
          <a:p>
            <a:pPr>
              <a:lnSpc>
                <a:spcPct val="90000"/>
              </a:lnSpc>
            </a:pPr>
            <a:r>
              <a:rPr lang="en-US" sz="2800" dirty="0">
                <a:latin typeface="Georgia" panose="02040502050405020303" pitchFamily="18" charset="0"/>
                <a:cs typeface="Times New Roman" panose="02020603050405020304" pitchFamily="18" charset="0"/>
              </a:rPr>
              <a:t>Physical Therapy</a:t>
            </a:r>
          </a:p>
          <a:p>
            <a:pPr>
              <a:lnSpc>
                <a:spcPct val="90000"/>
              </a:lnSpc>
            </a:pPr>
            <a:r>
              <a:rPr lang="en-US" sz="2800" dirty="0">
                <a:latin typeface="Georgia" panose="02040502050405020303" pitchFamily="18" charset="0"/>
                <a:cs typeface="Times New Roman" panose="02020603050405020304" pitchFamily="18" charset="0"/>
              </a:rPr>
              <a:t>Mental Health</a:t>
            </a:r>
          </a:p>
          <a:p>
            <a:pPr>
              <a:lnSpc>
                <a:spcPct val="90000"/>
              </a:lnSpc>
            </a:pPr>
            <a:r>
              <a:rPr lang="en-US" sz="2800" dirty="0">
                <a:latin typeface="Georgia" panose="02040502050405020303" pitchFamily="18" charset="0"/>
                <a:cs typeface="Times New Roman" panose="02020603050405020304" pitchFamily="18" charset="0"/>
              </a:rPr>
              <a:t>Incidental Interpreters</a:t>
            </a:r>
          </a:p>
          <a:p>
            <a:pPr>
              <a:lnSpc>
                <a:spcPct val="90000"/>
              </a:lnSpc>
            </a:pPr>
            <a:r>
              <a:rPr lang="en-US" sz="2800" dirty="0">
                <a:latin typeface="Georgia" panose="02040502050405020303" pitchFamily="18" charset="0"/>
                <a:cs typeface="Times New Roman" panose="02020603050405020304" pitchFamily="18" charset="0"/>
              </a:rPr>
              <a:t>Orientation and Mobility</a:t>
            </a:r>
          </a:p>
          <a:p>
            <a:pPr>
              <a:lnSpc>
                <a:spcPct val="90000"/>
              </a:lnSpc>
            </a:pPr>
            <a:endParaRPr lang="en-US" sz="2000" dirty="0"/>
          </a:p>
        </p:txBody>
      </p:sp>
    </p:spTree>
    <p:extLst>
      <p:ext uri="{BB962C8B-B14F-4D97-AF65-F5344CB8AC3E}">
        <p14:creationId xmlns:p14="http://schemas.microsoft.com/office/powerpoint/2010/main" val="84267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6246-126A-49B3-8FA8-B4FA0787C064}"/>
              </a:ext>
            </a:extLst>
          </p:cNvPr>
          <p:cNvSpPr>
            <a:spLocks noGrp="1"/>
          </p:cNvSpPr>
          <p:nvPr>
            <p:ph type="title"/>
          </p:nvPr>
        </p:nvSpPr>
        <p:spPr>
          <a:xfrm>
            <a:off x="891123" y="142568"/>
            <a:ext cx="8944503" cy="1320800"/>
          </a:xfrm>
        </p:spPr>
        <p:txBody>
          <a:bodyPr/>
          <a:lstStyle/>
          <a:p>
            <a:r>
              <a:rPr lang="en-US" dirty="0"/>
              <a:t>Medicaid Direct Service Utilization </a:t>
            </a:r>
          </a:p>
        </p:txBody>
      </p:sp>
      <p:sp>
        <p:nvSpPr>
          <p:cNvPr id="3" name="Slide Number Placeholder 2">
            <a:extLst>
              <a:ext uri="{FF2B5EF4-FFF2-40B4-BE49-F238E27FC236}">
                <a16:creationId xmlns:a16="http://schemas.microsoft.com/office/drawing/2014/main" id="{B60624CA-AF3F-4C43-9EAD-133D4024F8B0}"/>
              </a:ext>
            </a:extLst>
          </p:cNvPr>
          <p:cNvSpPr>
            <a:spLocks noGrp="1"/>
          </p:cNvSpPr>
          <p:nvPr>
            <p:ph type="sldNum" sz="quarter" idx="12"/>
          </p:nvPr>
        </p:nvSpPr>
        <p:spPr/>
        <p:txBody>
          <a:bodyPr/>
          <a:lstStyle/>
          <a:p>
            <a:fld id="{91BD7323-49BF-4C97-8773-5EC64C492009}" type="slidenum">
              <a:rPr lang="en-US" smtClean="0"/>
              <a:t>16</a:t>
            </a:fld>
            <a:endParaRPr lang="en-US" dirty="0"/>
          </a:p>
        </p:txBody>
      </p:sp>
      <p:graphicFrame>
        <p:nvGraphicFramePr>
          <p:cNvPr id="6" name="Picture Placeholder 5" descr="Pie chart displaying Medicaid Direct Services by percentage: Speech Therapy Services - 52%, Mental Health Services - 16%, Transportation Services - 16%, Occupational Therapy Services - 15%, Nursing Services 8%, Physical Therapy Services - 8%, Audiologist Services - 1%,  Orientation &amp; Mobility Services - 0%.">
            <a:extLst>
              <a:ext uri="{FF2B5EF4-FFF2-40B4-BE49-F238E27FC236}">
                <a16:creationId xmlns:a16="http://schemas.microsoft.com/office/drawing/2014/main" id="{F76A12AC-DEF5-4AE5-89E9-EECB38AFF6AB}"/>
              </a:ext>
            </a:extLst>
          </p:cNvPr>
          <p:cNvGraphicFramePr>
            <a:graphicFrameLocks noGrp="1"/>
          </p:cNvGraphicFramePr>
          <p:nvPr>
            <p:ph type="pic" sz="quarter" idx="15"/>
            <p:extLst>
              <p:ext uri="{D42A27DB-BD31-4B8C-83A1-F6EECF244321}">
                <p14:modId xmlns:p14="http://schemas.microsoft.com/office/powerpoint/2010/main" val="1168003088"/>
              </p:ext>
            </p:extLst>
          </p:nvPr>
        </p:nvGraphicFramePr>
        <p:xfrm>
          <a:off x="968380" y="1362539"/>
          <a:ext cx="8789987" cy="4694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15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AC5-908F-4795-8EC4-B8180B9963E0}"/>
              </a:ext>
            </a:extLst>
          </p:cNvPr>
          <p:cNvSpPr>
            <a:spLocks noGrp="1"/>
          </p:cNvSpPr>
          <p:nvPr>
            <p:ph type="title"/>
          </p:nvPr>
        </p:nvSpPr>
        <p:spPr>
          <a:xfrm>
            <a:off x="1071033" y="0"/>
            <a:ext cx="8349566" cy="947307"/>
          </a:xfrm>
        </p:spPr>
        <p:txBody>
          <a:bodyPr/>
          <a:lstStyle/>
          <a:p>
            <a:pPr algn="ctr"/>
            <a:r>
              <a:rPr lang="en-US" dirty="0">
                <a:latin typeface="Georgia" panose="02040502050405020303" pitchFamily="18" charset="0"/>
                <a:cs typeface="Times New Roman" panose="02020603050405020304" pitchFamily="18" charset="0"/>
              </a:rPr>
              <a:t>Components to SBHS Billing</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972644E4-1804-45BB-BF3F-F171692FB346}"/>
              </a:ext>
            </a:extLst>
          </p:cNvPr>
          <p:cNvSpPr>
            <a:spLocks noGrp="1"/>
          </p:cNvSpPr>
          <p:nvPr>
            <p:ph type="body" sz="quarter" idx="13"/>
          </p:nvPr>
        </p:nvSpPr>
        <p:spPr>
          <a:xfrm>
            <a:off x="747132" y="1293544"/>
            <a:ext cx="8997369" cy="5258570"/>
          </a:xfrm>
        </p:spPr>
        <p:txBody>
          <a:bodyPr/>
          <a:lstStyle/>
          <a:p>
            <a:r>
              <a:rPr lang="en-US" sz="2000" dirty="0">
                <a:latin typeface="Georgia" panose="02040502050405020303" pitchFamily="18" charset="0"/>
                <a:cs typeface="Times New Roman" panose="02020603050405020304" pitchFamily="18" charset="0"/>
              </a:rPr>
              <a:t>For the first year of “Expanded Access” services (ending June 30, 2020), claims will be reimbursed by Medicaid’s Physician Fee Schedule and there can be no duplication in 1905(a) services between IEP and Expanded Access Services. Practitioners who are providing services to IEP students would not be able to bill for services provided to those Medicaid students without an IEP/IFSP. </a:t>
            </a:r>
          </a:p>
          <a:p>
            <a:r>
              <a:rPr lang="en-US" sz="2000" dirty="0">
                <a:latin typeface="Georgia" panose="02040502050405020303" pitchFamily="18" charset="0"/>
                <a:cs typeface="Times New Roman" panose="02020603050405020304" pitchFamily="18" charset="0"/>
              </a:rPr>
              <a:t>Therapy:</a:t>
            </a:r>
          </a:p>
          <a:p>
            <a:pPr lvl="1">
              <a:lnSpc>
                <a:spcPct val="90000"/>
              </a:lnSpc>
            </a:pPr>
            <a:r>
              <a:rPr lang="en-US" sz="2000" dirty="0">
                <a:latin typeface="Georgia" panose="02040502050405020303" pitchFamily="18" charset="0"/>
                <a:cs typeface="Times New Roman" panose="02020603050405020304" pitchFamily="18" charset="0"/>
              </a:rPr>
              <a:t>Individual Therapy</a:t>
            </a:r>
          </a:p>
          <a:p>
            <a:pPr lvl="2">
              <a:lnSpc>
                <a:spcPct val="90000"/>
              </a:lnSpc>
            </a:pPr>
            <a:r>
              <a:rPr lang="en-US" sz="2000" dirty="0">
                <a:latin typeface="Georgia" panose="02040502050405020303" pitchFamily="18" charset="0"/>
                <a:cs typeface="Times New Roman" panose="02020603050405020304" pitchFamily="18" charset="0"/>
              </a:rPr>
              <a:t>Face-to-face, one-on-one encounter between the student and practitioner</a:t>
            </a:r>
          </a:p>
          <a:p>
            <a:pPr lvl="1">
              <a:lnSpc>
                <a:spcPct val="90000"/>
              </a:lnSpc>
            </a:pPr>
            <a:r>
              <a:rPr lang="en-US" sz="2000" dirty="0">
                <a:latin typeface="Georgia" panose="02040502050405020303" pitchFamily="18" charset="0"/>
                <a:cs typeface="Times New Roman" panose="02020603050405020304" pitchFamily="18" charset="0"/>
              </a:rPr>
              <a:t>Group Therapy</a:t>
            </a:r>
          </a:p>
          <a:p>
            <a:pPr lvl="2">
              <a:lnSpc>
                <a:spcPct val="90000"/>
              </a:lnSpc>
            </a:pPr>
            <a:r>
              <a:rPr lang="en-US" sz="2000" dirty="0">
                <a:latin typeface="Georgia" panose="02040502050405020303" pitchFamily="18" charset="0"/>
                <a:cs typeface="Times New Roman" panose="02020603050405020304" pitchFamily="18" charset="0"/>
              </a:rPr>
              <a:t>Rehabilitation services which offer activities in a therapeutic environment that focus on the development and restoration of the skills of daily living</a:t>
            </a:r>
          </a:p>
          <a:p>
            <a:pPr lvl="2">
              <a:lnSpc>
                <a:spcPct val="90000"/>
              </a:lnSpc>
            </a:pPr>
            <a:r>
              <a:rPr lang="en-US" sz="2000" dirty="0">
                <a:latin typeface="Georgia" panose="02040502050405020303" pitchFamily="18" charset="0"/>
                <a:cs typeface="Times New Roman" panose="02020603050405020304" pitchFamily="18" charset="0"/>
              </a:rPr>
              <a:t>Group must be comprised of </a:t>
            </a:r>
            <a:r>
              <a:rPr lang="en-US" sz="2000" b="1" dirty="0">
                <a:latin typeface="Georgia" panose="02040502050405020303" pitchFamily="18" charset="0"/>
                <a:cs typeface="Times New Roman" panose="02020603050405020304" pitchFamily="18" charset="0"/>
              </a:rPr>
              <a:t>6 or fewer</a:t>
            </a:r>
            <a:r>
              <a:rPr lang="en-US" sz="2000" dirty="0">
                <a:latin typeface="Georgia" panose="02040502050405020303" pitchFamily="18" charset="0"/>
                <a:cs typeface="Times New Roman" panose="02020603050405020304" pitchFamily="18" charset="0"/>
              </a:rPr>
              <a:t> students</a:t>
            </a:r>
          </a:p>
          <a:p>
            <a:pPr lvl="2">
              <a:lnSpc>
                <a:spcPct val="90000"/>
              </a:lnSpc>
            </a:pPr>
            <a:endParaRPr lang="en-US" sz="2400" dirty="0">
              <a:latin typeface="Times New Roman" panose="02020603050405020304" pitchFamily="18" charset="0"/>
              <a:cs typeface="Times New Roman" panose="02020603050405020304" pitchFamily="18" charset="0"/>
            </a:endParaRPr>
          </a:p>
          <a:p>
            <a:pPr lvl="2">
              <a:lnSpc>
                <a:spcPct val="90000"/>
              </a:lnSpc>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810F1454-61B4-4902-A178-C81FBBF8800B}"/>
              </a:ext>
            </a:extLst>
          </p:cNvPr>
          <p:cNvSpPr>
            <a:spLocks noGrp="1"/>
          </p:cNvSpPr>
          <p:nvPr>
            <p:ph type="sldNum" sz="quarter" idx="12"/>
          </p:nvPr>
        </p:nvSpPr>
        <p:spPr/>
        <p:txBody>
          <a:bodyPr/>
          <a:lstStyle/>
          <a:p>
            <a:fld id="{91BD7323-49BF-4C97-8773-5EC64C492009}" type="slidenum">
              <a:rPr lang="en-US" smtClean="0"/>
              <a:t>17</a:t>
            </a:fld>
            <a:endParaRPr lang="en-US" dirty="0"/>
          </a:p>
        </p:txBody>
      </p:sp>
    </p:spTree>
    <p:extLst>
      <p:ext uri="{BB962C8B-B14F-4D97-AF65-F5344CB8AC3E}">
        <p14:creationId xmlns:p14="http://schemas.microsoft.com/office/powerpoint/2010/main" val="350450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8E57-DD5D-4BB5-8B71-EFEDB186FB2E}"/>
              </a:ext>
            </a:extLst>
          </p:cNvPr>
          <p:cNvSpPr>
            <a:spLocks noGrp="1"/>
          </p:cNvSpPr>
          <p:nvPr>
            <p:ph type="title"/>
          </p:nvPr>
        </p:nvSpPr>
        <p:spPr>
          <a:xfrm>
            <a:off x="1048213" y="0"/>
            <a:ext cx="8137693" cy="947307"/>
          </a:xfrm>
        </p:spPr>
        <p:txBody>
          <a:bodyPr/>
          <a:lstStyle/>
          <a:p>
            <a:pPr algn="ctr"/>
            <a:r>
              <a:rPr lang="en-US" dirty="0">
                <a:latin typeface="Georgia" panose="02040502050405020303" pitchFamily="18" charset="0"/>
                <a:cs typeface="Times New Roman" panose="02020603050405020304" pitchFamily="18" charset="0"/>
              </a:rPr>
              <a:t>Evaluations </a:t>
            </a:r>
            <a:br>
              <a:rPr lang="en-US" dirty="0">
                <a:latin typeface="Georgia" panose="02040502050405020303" pitchFamily="18" charset="0"/>
                <a:cs typeface="Times New Roman" panose="02020603050405020304" pitchFamily="18" charset="0"/>
              </a:rPr>
            </a:br>
            <a:r>
              <a:rPr lang="en-US" dirty="0">
                <a:latin typeface="Georgia" panose="02040502050405020303" pitchFamily="18" charset="0"/>
                <a:cs typeface="Times New Roman" panose="02020603050405020304" pitchFamily="18" charset="0"/>
              </a:rPr>
              <a:t>	</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628E87EC-F26D-4062-8A73-C0168681423A}"/>
              </a:ext>
            </a:extLst>
          </p:cNvPr>
          <p:cNvSpPr>
            <a:spLocks noGrp="1"/>
          </p:cNvSpPr>
          <p:nvPr>
            <p:ph type="body" sz="quarter" idx="13"/>
          </p:nvPr>
        </p:nvSpPr>
        <p:spPr>
          <a:xfrm>
            <a:off x="791737" y="1449659"/>
            <a:ext cx="8952764" cy="5225116"/>
          </a:xfrm>
        </p:spPr>
        <p:txBody>
          <a:bodyPr/>
          <a:lstStyle/>
          <a:p>
            <a:r>
              <a:rPr lang="en-US" sz="2800" dirty="0">
                <a:latin typeface="Georgia" panose="02040502050405020303" pitchFamily="18" charset="0"/>
                <a:cs typeface="Times New Roman" panose="02020603050405020304" pitchFamily="18" charset="0"/>
              </a:rPr>
              <a:t>Evaluations </a:t>
            </a:r>
          </a:p>
          <a:p>
            <a:r>
              <a:rPr lang="en-US" sz="2800" dirty="0">
                <a:latin typeface="Georgia" panose="02040502050405020303" pitchFamily="18" charset="0"/>
                <a:cs typeface="Times New Roman" panose="02020603050405020304" pitchFamily="18" charset="0"/>
              </a:rPr>
              <a:t>All parts are billable  </a:t>
            </a:r>
          </a:p>
          <a:p>
            <a:r>
              <a:rPr lang="en-US" sz="2800" dirty="0">
                <a:latin typeface="Georgia" panose="02040502050405020303" pitchFamily="18" charset="0"/>
                <a:cs typeface="Times New Roman" panose="02020603050405020304" pitchFamily="18" charset="0"/>
              </a:rPr>
              <a:t>When billing for an evaluation, you must bill the exact times and dates that you provide the evaluation </a:t>
            </a:r>
          </a:p>
          <a:p>
            <a:pPr lvl="1"/>
            <a:r>
              <a:rPr lang="en-US" sz="2400" dirty="0">
                <a:latin typeface="Georgia" panose="02040502050405020303" pitchFamily="18" charset="0"/>
                <a:cs typeface="Times New Roman" panose="02020603050405020304" pitchFamily="18" charset="0"/>
              </a:rPr>
              <a:t>Example: If you are providing an evaluation for Aubrey and you observe her on Monday at 12:30 p.m., test her on Wednesday at 10 a.m., and then write the report on Friday at 2 p.m., you will need to bill these exact times </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FFD6340-53B8-43DA-95DC-31FCC480D529}"/>
              </a:ext>
            </a:extLst>
          </p:cNvPr>
          <p:cNvSpPr>
            <a:spLocks noGrp="1"/>
          </p:cNvSpPr>
          <p:nvPr>
            <p:ph type="sldNum" sz="quarter" idx="12"/>
          </p:nvPr>
        </p:nvSpPr>
        <p:spPr/>
        <p:txBody>
          <a:bodyPr/>
          <a:lstStyle/>
          <a:p>
            <a:fld id="{91BD7323-49BF-4C97-8773-5EC64C492009}" type="slidenum">
              <a:rPr lang="en-US" smtClean="0"/>
              <a:t>18</a:t>
            </a:fld>
            <a:endParaRPr lang="en-US" dirty="0"/>
          </a:p>
        </p:txBody>
      </p:sp>
    </p:spTree>
    <p:extLst>
      <p:ext uri="{BB962C8B-B14F-4D97-AF65-F5344CB8AC3E}">
        <p14:creationId xmlns:p14="http://schemas.microsoft.com/office/powerpoint/2010/main" val="248575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8F79-E585-44F7-90A9-5FF858CB9D6F}"/>
              </a:ext>
            </a:extLst>
          </p:cNvPr>
          <p:cNvSpPr>
            <a:spLocks noGrp="1"/>
          </p:cNvSpPr>
          <p:nvPr>
            <p:ph type="title"/>
          </p:nvPr>
        </p:nvSpPr>
        <p:spPr>
          <a:xfrm>
            <a:off x="1218400" y="0"/>
            <a:ext cx="7948122" cy="1320800"/>
          </a:xfrm>
        </p:spPr>
        <p:txBody>
          <a:bodyPr/>
          <a:lstStyle/>
          <a:p>
            <a:pPr algn="ctr"/>
            <a:r>
              <a:rPr lang="en-US" dirty="0"/>
              <a:t>Procedure Codes </a:t>
            </a:r>
          </a:p>
        </p:txBody>
      </p:sp>
      <p:sp>
        <p:nvSpPr>
          <p:cNvPr id="3" name="Text Placeholder 2">
            <a:extLst>
              <a:ext uri="{FF2B5EF4-FFF2-40B4-BE49-F238E27FC236}">
                <a16:creationId xmlns:a16="http://schemas.microsoft.com/office/drawing/2014/main" id="{96436E03-31A3-449A-94FA-91B93CC6CB74}"/>
              </a:ext>
            </a:extLst>
          </p:cNvPr>
          <p:cNvSpPr>
            <a:spLocks noGrp="1"/>
          </p:cNvSpPr>
          <p:nvPr>
            <p:ph type="body" sz="quarter" idx="13"/>
          </p:nvPr>
        </p:nvSpPr>
        <p:spPr>
          <a:xfrm>
            <a:off x="1218400" y="1565976"/>
            <a:ext cx="8863555" cy="5292024"/>
          </a:xfrm>
        </p:spPr>
        <p:txBody>
          <a:bodyPr/>
          <a:lstStyle/>
          <a:p>
            <a:r>
              <a:rPr lang="en-US" sz="2600" dirty="0">
                <a:latin typeface="+mj-lt"/>
                <a:cs typeface="Times New Roman" panose="02020603050405020304" pitchFamily="18" charset="0"/>
              </a:rPr>
              <a:t>There is an expanded list of procedure codes </a:t>
            </a:r>
          </a:p>
          <a:p>
            <a:r>
              <a:rPr lang="en-US" sz="2600" dirty="0">
                <a:latin typeface="+mj-lt"/>
                <a:cs typeface="Times New Roman" panose="02020603050405020304" pitchFamily="18" charset="0"/>
              </a:rPr>
              <a:t>Time-Based vs. Service-Based </a:t>
            </a:r>
          </a:p>
          <a:p>
            <a:r>
              <a:rPr lang="en-US" sz="2600" dirty="0">
                <a:latin typeface="+mj-lt"/>
                <a:cs typeface="Times New Roman" panose="02020603050405020304" pitchFamily="18" charset="0"/>
              </a:rPr>
              <a:t>Full list of procedure codes can be found at :</a:t>
            </a:r>
          </a:p>
          <a:p>
            <a:pPr marL="0" indent="0">
              <a:buNone/>
            </a:pPr>
            <a:r>
              <a:rPr lang="en-US" sz="2600" dirty="0">
                <a:latin typeface="+mj-lt"/>
                <a:hlinkClick r:id="rId2"/>
              </a:rPr>
              <a:t>https://education.ky.gov/districts/Pages/School-Based-Medicaid-Services.aspx</a:t>
            </a:r>
            <a:endParaRPr lang="en-US" sz="2600" dirty="0">
              <a:latin typeface="+mj-lt"/>
            </a:endParaRPr>
          </a:p>
          <a:p>
            <a:pPr marL="0" indent="0">
              <a:buNone/>
            </a:pPr>
            <a:endParaRPr lang="en-US" sz="2600"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71E73E6B-5927-4B4F-BBF4-143698B6A880}"/>
              </a:ext>
            </a:extLst>
          </p:cNvPr>
          <p:cNvSpPr>
            <a:spLocks noGrp="1"/>
          </p:cNvSpPr>
          <p:nvPr>
            <p:ph type="sldNum" sz="quarter" idx="12"/>
          </p:nvPr>
        </p:nvSpPr>
        <p:spPr/>
        <p:txBody>
          <a:bodyPr/>
          <a:lstStyle/>
          <a:p>
            <a:fld id="{91BD7323-49BF-4C97-8773-5EC64C492009}" type="slidenum">
              <a:rPr lang="en-US" smtClean="0"/>
              <a:t>19</a:t>
            </a:fld>
            <a:endParaRPr lang="en-US" dirty="0"/>
          </a:p>
        </p:txBody>
      </p:sp>
    </p:spTree>
    <p:extLst>
      <p:ext uri="{BB962C8B-B14F-4D97-AF65-F5344CB8AC3E}">
        <p14:creationId xmlns:p14="http://schemas.microsoft.com/office/powerpoint/2010/main" val="1673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8321" y="1463036"/>
            <a:ext cx="8664694" cy="1646302"/>
          </a:xfrm>
        </p:spPr>
        <p:txBody>
          <a:bodyPr/>
          <a:lstStyle/>
          <a:p>
            <a:r>
              <a:rPr lang="en-US" dirty="0">
                <a:solidFill>
                  <a:schemeClr val="bg1"/>
                </a:solidFill>
              </a:rPr>
              <a:t>School-Based Medicaid</a:t>
            </a:r>
          </a:p>
        </p:txBody>
      </p:sp>
      <p:sp>
        <p:nvSpPr>
          <p:cNvPr id="3" name="Subtitle 2"/>
          <p:cNvSpPr>
            <a:spLocks noGrp="1"/>
          </p:cNvSpPr>
          <p:nvPr>
            <p:ph type="subTitle" idx="1"/>
          </p:nvPr>
        </p:nvSpPr>
        <p:spPr>
          <a:xfrm>
            <a:off x="1299169" y="3748663"/>
            <a:ext cx="8298206" cy="1096899"/>
          </a:xfrm>
        </p:spPr>
        <p:txBody>
          <a:bodyPr>
            <a:normAutofit/>
          </a:bodyPr>
          <a:lstStyle/>
          <a:p>
            <a:pPr algn="ctr"/>
            <a:r>
              <a:rPr lang="en-US" sz="3600" dirty="0">
                <a:solidFill>
                  <a:schemeClr val="bg1"/>
                </a:solidFill>
              </a:rPr>
              <a:t>Expanded Care</a:t>
            </a:r>
          </a:p>
        </p:txBody>
      </p:sp>
      <p:sp>
        <p:nvSpPr>
          <p:cNvPr id="4" name="Date Placeholder 3"/>
          <p:cNvSpPr>
            <a:spLocks noGrp="1"/>
          </p:cNvSpPr>
          <p:nvPr>
            <p:ph type="dt" sz="half" idx="10"/>
          </p:nvPr>
        </p:nvSpPr>
        <p:spPr bwMode="auto">
          <a:xfrm>
            <a:off x="10092267" y="6289675"/>
            <a:ext cx="1974321" cy="331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r>
              <a:rPr lang="en-US" altLang="en-US" dirty="0">
                <a:solidFill>
                  <a:schemeClr val="bg1"/>
                </a:solidFill>
              </a:rPr>
              <a:t>May </a:t>
            </a:r>
          </a:p>
          <a:p>
            <a:pPr fontAlgn="base">
              <a:spcBef>
                <a:spcPct val="0"/>
              </a:spcBef>
              <a:spcAft>
                <a:spcPct val="0"/>
              </a:spcAft>
            </a:pPr>
            <a:r>
              <a:rPr lang="en-US" altLang="en-US" dirty="0">
                <a:solidFill>
                  <a:schemeClr val="bg1"/>
                </a:solidFill>
              </a:rPr>
              <a:t>2020</a:t>
            </a:r>
          </a:p>
        </p:txBody>
      </p:sp>
    </p:spTree>
    <p:extLst>
      <p:ext uri="{BB962C8B-B14F-4D97-AF65-F5344CB8AC3E}">
        <p14:creationId xmlns:p14="http://schemas.microsoft.com/office/powerpoint/2010/main" val="347765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2738-0942-43C3-8183-75132EF7EACE}"/>
              </a:ext>
            </a:extLst>
          </p:cNvPr>
          <p:cNvSpPr>
            <a:spLocks noGrp="1"/>
          </p:cNvSpPr>
          <p:nvPr>
            <p:ph type="title"/>
          </p:nvPr>
        </p:nvSpPr>
        <p:spPr>
          <a:xfrm>
            <a:off x="1338662" y="0"/>
            <a:ext cx="7970425" cy="1320800"/>
          </a:xfrm>
        </p:spPr>
        <p:txBody>
          <a:bodyPr/>
          <a:lstStyle/>
          <a:p>
            <a:pPr algn="ctr"/>
            <a:r>
              <a:rPr lang="en-US" dirty="0"/>
              <a:t>Rate of Providers </a:t>
            </a:r>
          </a:p>
        </p:txBody>
      </p:sp>
      <p:sp>
        <p:nvSpPr>
          <p:cNvPr id="3" name="Text Placeholder 2">
            <a:extLst>
              <a:ext uri="{FF2B5EF4-FFF2-40B4-BE49-F238E27FC236}">
                <a16:creationId xmlns:a16="http://schemas.microsoft.com/office/drawing/2014/main" id="{8A6C8373-8396-4F14-BC1D-5075F962DC4C}"/>
              </a:ext>
            </a:extLst>
          </p:cNvPr>
          <p:cNvSpPr>
            <a:spLocks noGrp="1"/>
          </p:cNvSpPr>
          <p:nvPr>
            <p:ph type="body" sz="quarter" idx="13"/>
          </p:nvPr>
        </p:nvSpPr>
        <p:spPr>
          <a:xfrm>
            <a:off x="903249" y="1460810"/>
            <a:ext cx="8841252" cy="5213965"/>
          </a:xfrm>
        </p:spPr>
        <p:txBody>
          <a:bodyPr/>
          <a:lstStyle/>
          <a:p>
            <a:pPr>
              <a:buFont typeface="Wingdings" panose="05000000000000000000" pitchFamily="2" charset="2"/>
              <a:buChar char="Ø"/>
            </a:pPr>
            <a:r>
              <a:rPr lang="en-US" sz="2000" b="1" dirty="0">
                <a:latin typeface="Georgia" panose="02040502050405020303" pitchFamily="18" charset="0"/>
                <a:cs typeface="Times New Roman" panose="02020603050405020304" pitchFamily="18" charset="0"/>
              </a:rPr>
              <a:t>Unit Rate = ([Employee Hourly Rate] + [Hourly Employer Paid Benefit Amount]) ÷ 4</a:t>
            </a:r>
            <a:endParaRPr lang="en-US" sz="2000" dirty="0">
              <a:latin typeface="Georgia" panose="02040502050405020303" pitchFamily="18" charset="0"/>
              <a:cs typeface="Times New Roman" panose="02020603050405020304" pitchFamily="18" charset="0"/>
            </a:endParaRPr>
          </a:p>
          <a:p>
            <a:pPr marL="0" indent="0">
              <a:buNone/>
            </a:pPr>
            <a:r>
              <a:rPr lang="en-US" sz="2000" dirty="0">
                <a:latin typeface="Georgia" panose="02040502050405020303" pitchFamily="18" charset="0"/>
                <a:cs typeface="Times New Roman" panose="02020603050405020304" pitchFamily="18" charset="0"/>
              </a:rPr>
              <a:t>The unit rate is then multiplied by the number of billable units when claims are transmitted to Medicaid.</a:t>
            </a:r>
          </a:p>
          <a:p>
            <a:pPr marL="0" indent="0">
              <a:buNone/>
            </a:pPr>
            <a:r>
              <a:rPr lang="en-US" sz="2000" b="1" u="sng" dirty="0">
                <a:latin typeface="Georgia" panose="02040502050405020303" pitchFamily="18" charset="0"/>
                <a:cs typeface="Times New Roman" panose="02020603050405020304" pitchFamily="18" charset="0"/>
              </a:rPr>
              <a:t>Example</a:t>
            </a:r>
            <a:r>
              <a:rPr lang="en-US" sz="2000" b="1" dirty="0">
                <a:latin typeface="Georgia" panose="02040502050405020303" pitchFamily="18" charset="0"/>
                <a:cs typeface="Times New Roman" panose="02020603050405020304" pitchFamily="18" charset="0"/>
              </a:rPr>
              <a:t>: </a:t>
            </a:r>
            <a:r>
              <a:rPr lang="en-US" sz="2000" dirty="0">
                <a:latin typeface="Georgia" panose="02040502050405020303" pitchFamily="18" charset="0"/>
                <a:cs typeface="Times New Roman" panose="02020603050405020304" pitchFamily="18" charset="0"/>
              </a:rPr>
              <a:t>Provider is paid $100-per-hour base pay and $10 per hour in benefits.</a:t>
            </a:r>
          </a:p>
          <a:p>
            <a:pPr marL="0" indent="0">
              <a:buNone/>
            </a:pPr>
            <a:r>
              <a:rPr lang="en-US" sz="2000" dirty="0">
                <a:latin typeface="Georgia" panose="02040502050405020303" pitchFamily="18" charset="0"/>
                <a:cs typeface="Times New Roman" panose="02020603050405020304" pitchFamily="18" charset="0"/>
              </a:rPr>
              <a:t> </a:t>
            </a:r>
            <a:r>
              <a:rPr lang="en-US" sz="2000" b="1" dirty="0">
                <a:latin typeface="Georgia" panose="02040502050405020303" pitchFamily="18" charset="0"/>
                <a:cs typeface="Times New Roman" panose="02020603050405020304" pitchFamily="18" charset="0"/>
              </a:rPr>
              <a:t>(100 + 10) ÷ 4</a:t>
            </a:r>
            <a:endParaRPr lang="en-US" sz="2000" dirty="0">
              <a:latin typeface="Georgia" panose="02040502050405020303" pitchFamily="18" charset="0"/>
              <a:cs typeface="Times New Roman" panose="02020603050405020304" pitchFamily="18" charset="0"/>
            </a:endParaRPr>
          </a:p>
          <a:p>
            <a:pPr marL="0" indent="0">
              <a:buNone/>
            </a:pPr>
            <a:r>
              <a:rPr lang="en-US" sz="2000" b="1" dirty="0">
                <a:latin typeface="Georgia" panose="02040502050405020303" pitchFamily="18" charset="0"/>
                <a:cs typeface="Times New Roman" panose="02020603050405020304" pitchFamily="18" charset="0"/>
              </a:rPr>
              <a:t>110 ÷ 4 </a:t>
            </a:r>
            <a:endParaRPr lang="en-US" sz="2000" dirty="0">
              <a:latin typeface="Georgia" panose="02040502050405020303" pitchFamily="18" charset="0"/>
              <a:cs typeface="Times New Roman" panose="02020603050405020304" pitchFamily="18" charset="0"/>
            </a:endParaRPr>
          </a:p>
          <a:p>
            <a:pPr marL="0" indent="0">
              <a:buNone/>
            </a:pPr>
            <a:r>
              <a:rPr lang="en-US" sz="2000" b="1" dirty="0">
                <a:latin typeface="Georgia" panose="02040502050405020303" pitchFamily="18" charset="0"/>
                <a:cs typeface="Times New Roman" panose="02020603050405020304" pitchFamily="18" charset="0"/>
              </a:rPr>
              <a:t>$27.50 = Unit Rate</a:t>
            </a:r>
            <a:endParaRPr lang="en-US" sz="2000" dirty="0">
              <a:latin typeface="Georgia" panose="02040502050405020303" pitchFamily="18" charset="0"/>
              <a:cs typeface="Times New Roman" panose="02020603050405020304" pitchFamily="18" charset="0"/>
            </a:endParaRPr>
          </a:p>
          <a:p>
            <a:pPr marL="0" indent="0">
              <a:buNone/>
            </a:pPr>
            <a:r>
              <a:rPr lang="en-US" sz="2000" b="1" dirty="0">
                <a:latin typeface="Georgia" panose="02040502050405020303" pitchFamily="18" charset="0"/>
                <a:cs typeface="Times New Roman" panose="02020603050405020304" pitchFamily="18" charset="0"/>
              </a:rPr>
              <a:t> </a:t>
            </a:r>
            <a:r>
              <a:rPr lang="en-US" sz="2000" dirty="0">
                <a:latin typeface="Georgia" panose="02040502050405020303" pitchFamily="18" charset="0"/>
                <a:cs typeface="Times New Roman" panose="02020603050405020304" pitchFamily="18" charset="0"/>
              </a:rPr>
              <a:t>If the therapist bills for 2 units of therapy, then the claim is transmitted as:</a:t>
            </a:r>
          </a:p>
          <a:p>
            <a:pPr marL="0" indent="0">
              <a:buNone/>
            </a:pPr>
            <a:r>
              <a:rPr lang="en-US" sz="2000" b="1" dirty="0">
                <a:latin typeface="Georgia" panose="02040502050405020303" pitchFamily="18" charset="0"/>
                <a:cs typeface="Times New Roman" panose="02020603050405020304" pitchFamily="18" charset="0"/>
              </a:rPr>
              <a:t>(27.50 unit rate) x (2 units of therapy)</a:t>
            </a:r>
            <a:endParaRPr lang="en-US" sz="2000" dirty="0">
              <a:latin typeface="Georgia" panose="02040502050405020303" pitchFamily="18" charset="0"/>
              <a:cs typeface="Times New Roman" panose="02020603050405020304" pitchFamily="18" charset="0"/>
            </a:endParaRPr>
          </a:p>
          <a:p>
            <a:pPr marL="0" indent="0">
              <a:buNone/>
            </a:pPr>
            <a:r>
              <a:rPr lang="en-US" sz="2000" b="1" dirty="0">
                <a:latin typeface="Georgia" panose="02040502050405020303" pitchFamily="18" charset="0"/>
                <a:cs typeface="Times New Roman" panose="02020603050405020304" pitchFamily="18" charset="0"/>
              </a:rPr>
              <a:t>Amount Billed: $55.00</a:t>
            </a:r>
            <a:endParaRPr lang="en-US" sz="2000" dirty="0">
              <a:latin typeface="Georgia" panose="02040502050405020303" pitchFamily="18" charset="0"/>
              <a:cs typeface="Times New Roman" panose="02020603050405020304" pitchFamily="18" charset="0"/>
            </a:endParaRPr>
          </a:p>
          <a:p>
            <a:pPr marL="0" indent="0">
              <a:buNone/>
            </a:pPr>
            <a:r>
              <a:rPr lang="en-US" sz="2000" b="1" dirty="0">
                <a:latin typeface="Georgia" panose="02040502050405020303" pitchFamily="18" charset="0"/>
                <a:cs typeface="Times New Roman" panose="02020603050405020304" pitchFamily="18" charset="0"/>
              </a:rPr>
              <a:t> </a:t>
            </a:r>
            <a:endParaRPr lang="en-US" sz="48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68EF68DC-7351-4D75-AF86-A746A9D567BA}"/>
              </a:ext>
            </a:extLst>
          </p:cNvPr>
          <p:cNvSpPr>
            <a:spLocks noGrp="1"/>
          </p:cNvSpPr>
          <p:nvPr>
            <p:ph type="sldNum" sz="quarter" idx="12"/>
          </p:nvPr>
        </p:nvSpPr>
        <p:spPr/>
        <p:txBody>
          <a:bodyPr/>
          <a:lstStyle/>
          <a:p>
            <a:fld id="{91BD7323-49BF-4C97-8773-5EC64C492009}" type="slidenum">
              <a:rPr lang="en-US" smtClean="0"/>
              <a:t>20</a:t>
            </a:fld>
            <a:endParaRPr lang="en-US" dirty="0"/>
          </a:p>
        </p:txBody>
      </p:sp>
    </p:spTree>
    <p:extLst>
      <p:ext uri="{BB962C8B-B14F-4D97-AF65-F5344CB8AC3E}">
        <p14:creationId xmlns:p14="http://schemas.microsoft.com/office/powerpoint/2010/main" val="427295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0712-2A18-4CCE-A275-6B6210A959AF}"/>
              </a:ext>
            </a:extLst>
          </p:cNvPr>
          <p:cNvSpPr>
            <a:spLocks noGrp="1"/>
          </p:cNvSpPr>
          <p:nvPr>
            <p:ph type="title"/>
          </p:nvPr>
        </p:nvSpPr>
        <p:spPr>
          <a:xfrm>
            <a:off x="1143257" y="0"/>
            <a:ext cx="8037332" cy="1036516"/>
          </a:xfrm>
        </p:spPr>
        <p:txBody>
          <a:bodyPr/>
          <a:lstStyle/>
          <a:p>
            <a:pPr algn="ctr"/>
            <a:r>
              <a:rPr lang="en-US" dirty="0"/>
              <a:t>Things to Remember … </a:t>
            </a:r>
          </a:p>
        </p:txBody>
      </p:sp>
      <p:sp>
        <p:nvSpPr>
          <p:cNvPr id="3" name="Text Placeholder 2">
            <a:extLst>
              <a:ext uri="{FF2B5EF4-FFF2-40B4-BE49-F238E27FC236}">
                <a16:creationId xmlns:a16="http://schemas.microsoft.com/office/drawing/2014/main" id="{A915E70D-5D78-4D8E-9662-7B5B2CA5503C}"/>
              </a:ext>
            </a:extLst>
          </p:cNvPr>
          <p:cNvSpPr>
            <a:spLocks noGrp="1"/>
          </p:cNvSpPr>
          <p:nvPr>
            <p:ph type="body" sz="quarter" idx="13"/>
          </p:nvPr>
        </p:nvSpPr>
        <p:spPr>
          <a:xfrm>
            <a:off x="936702" y="1438507"/>
            <a:ext cx="8807799" cy="5236268"/>
          </a:xfrm>
        </p:spPr>
        <p:txBody>
          <a:bodyPr/>
          <a:lstStyle/>
          <a:p>
            <a:r>
              <a:rPr lang="en-US" sz="2300" dirty="0">
                <a:solidFill>
                  <a:schemeClr val="tx1"/>
                </a:solidFill>
                <a:latin typeface="+mj-lt"/>
                <a:cs typeface="Times New Roman" panose="02020603050405020304" pitchFamily="18" charset="0"/>
              </a:rPr>
              <a:t>Practitioners can’t be 100% federally funded</a:t>
            </a:r>
          </a:p>
          <a:p>
            <a:r>
              <a:rPr lang="en-US" sz="2300" dirty="0">
                <a:solidFill>
                  <a:schemeClr val="tx1"/>
                </a:solidFill>
                <a:latin typeface="+mj-lt"/>
                <a:cs typeface="Times New Roman" panose="02020603050405020304" pitchFamily="18" charset="0"/>
              </a:rPr>
              <a:t>Practitioners must be included on the KDE Annual Application</a:t>
            </a:r>
          </a:p>
          <a:p>
            <a:r>
              <a:rPr lang="en-US" sz="2300" dirty="0">
                <a:solidFill>
                  <a:schemeClr val="tx1"/>
                </a:solidFill>
                <a:latin typeface="+mj-lt"/>
                <a:cs typeface="Times New Roman" panose="02020603050405020304" pitchFamily="18" charset="0"/>
              </a:rPr>
              <a:t>*For the first year of “Expanded Access” services (ending June 30, 2020), claims will be reimbursed by Medicaid’s Physician Fee Schedule and there can be no duplication in 1905(a) services between IEP and Expanded Access Services. Practitioners who are providing services to IEP students would not be able to bill for services provided to those Medicaid students without an IEP/IFSP.  </a:t>
            </a:r>
          </a:p>
          <a:p>
            <a:pPr lvl="1"/>
            <a:r>
              <a:rPr lang="en-US" sz="1900" b="1" u="sng" dirty="0">
                <a:solidFill>
                  <a:schemeClr val="tx1"/>
                </a:solidFill>
                <a:latin typeface="+mj-lt"/>
                <a:cs typeface="Times New Roman" panose="02020603050405020304" pitchFamily="18" charset="0"/>
              </a:rPr>
              <a:t>Example</a:t>
            </a:r>
            <a:r>
              <a:rPr lang="en-US" sz="1900" b="1" dirty="0">
                <a:solidFill>
                  <a:schemeClr val="tx1"/>
                </a:solidFill>
                <a:latin typeface="+mj-lt"/>
                <a:cs typeface="Times New Roman" panose="02020603050405020304" pitchFamily="18" charset="0"/>
              </a:rPr>
              <a:t>: </a:t>
            </a:r>
            <a:r>
              <a:rPr lang="en-US" sz="1900" dirty="0">
                <a:solidFill>
                  <a:schemeClr val="tx1"/>
                </a:solidFill>
                <a:latin typeface="+mj-lt"/>
                <a:cs typeface="Times New Roman" panose="02020603050405020304" pitchFamily="18" charset="0"/>
              </a:rPr>
              <a:t>Dr. Jones, a psychologist, is providing behavioral health services to a Medicaid student with an IEP. He would not be able to bill for services provided to a Medicaid student without an IEP/IFSP while in the school-based setting.   </a:t>
            </a:r>
          </a:p>
          <a:p>
            <a:endParaRPr lang="en-US" sz="2300" dirty="0">
              <a:latin typeface="+mj-lt"/>
            </a:endParaRPr>
          </a:p>
        </p:txBody>
      </p:sp>
      <p:sp>
        <p:nvSpPr>
          <p:cNvPr id="4" name="Slide Number Placeholder 3">
            <a:extLst>
              <a:ext uri="{FF2B5EF4-FFF2-40B4-BE49-F238E27FC236}">
                <a16:creationId xmlns:a16="http://schemas.microsoft.com/office/drawing/2014/main" id="{739A1A6E-D8C7-4ABB-AAC4-F58BCD4E3AE6}"/>
              </a:ext>
            </a:extLst>
          </p:cNvPr>
          <p:cNvSpPr>
            <a:spLocks noGrp="1"/>
          </p:cNvSpPr>
          <p:nvPr>
            <p:ph type="sldNum" sz="quarter" idx="12"/>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2324747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AB24-3CA2-4910-A5A6-31CE51A55035}"/>
              </a:ext>
            </a:extLst>
          </p:cNvPr>
          <p:cNvSpPr>
            <a:spLocks noGrp="1"/>
          </p:cNvSpPr>
          <p:nvPr>
            <p:ph type="title"/>
          </p:nvPr>
        </p:nvSpPr>
        <p:spPr>
          <a:xfrm>
            <a:off x="1137052" y="0"/>
            <a:ext cx="8026181" cy="1320800"/>
          </a:xfrm>
        </p:spPr>
        <p:txBody>
          <a:bodyPr/>
          <a:lstStyle/>
          <a:p>
            <a:pPr algn="ctr"/>
            <a:r>
              <a:rPr lang="en-US" dirty="0"/>
              <a:t>Quality Assurance </a:t>
            </a:r>
          </a:p>
        </p:txBody>
      </p:sp>
      <p:sp>
        <p:nvSpPr>
          <p:cNvPr id="3" name="Text Placeholder 2">
            <a:extLst>
              <a:ext uri="{FF2B5EF4-FFF2-40B4-BE49-F238E27FC236}">
                <a16:creationId xmlns:a16="http://schemas.microsoft.com/office/drawing/2014/main" id="{4D8E8631-ECE6-49F5-B30C-70899BEB0681}"/>
              </a:ext>
            </a:extLst>
          </p:cNvPr>
          <p:cNvSpPr>
            <a:spLocks noGrp="1"/>
          </p:cNvSpPr>
          <p:nvPr>
            <p:ph type="body" sz="quarter" idx="13"/>
          </p:nvPr>
        </p:nvSpPr>
        <p:spPr>
          <a:xfrm>
            <a:off x="555784" y="1320800"/>
            <a:ext cx="9188715" cy="4901324"/>
          </a:xfrm>
        </p:spPr>
        <p:txBody>
          <a:bodyPr/>
          <a:lstStyle/>
          <a:p>
            <a:pPr lvl="1">
              <a:buFont typeface="Wingdings" panose="05000000000000000000" pitchFamily="2" charset="2"/>
              <a:buChar char="Ø"/>
            </a:pPr>
            <a:r>
              <a:rPr lang="en-US" sz="3000" dirty="0">
                <a:latin typeface="+mj-lt"/>
                <a:cs typeface="Times New Roman" panose="02020603050405020304" pitchFamily="18" charset="0"/>
              </a:rPr>
              <a:t>KDE will mandate districts submit a quality assurance for the 2021-2022 school year </a:t>
            </a:r>
          </a:p>
          <a:p>
            <a:pPr lvl="1">
              <a:buFont typeface="Wingdings" panose="05000000000000000000" pitchFamily="2" charset="2"/>
              <a:buChar char="Ø"/>
            </a:pPr>
            <a:r>
              <a:rPr lang="en-US" sz="3000" dirty="0">
                <a:latin typeface="+mj-lt"/>
                <a:cs typeface="Times New Roman" panose="02020603050405020304" pitchFamily="18" charset="0"/>
              </a:rPr>
              <a:t>Districts will provide their processes and policies to KDE when submitting their annual application </a:t>
            </a:r>
          </a:p>
          <a:p>
            <a:pPr lvl="1">
              <a:buFont typeface="Wingdings" panose="05000000000000000000" pitchFamily="2" charset="2"/>
              <a:buChar char="Ø"/>
            </a:pPr>
            <a:r>
              <a:rPr lang="en-US" sz="3000" dirty="0">
                <a:latin typeface="+mj-lt"/>
                <a:cs typeface="Times New Roman" panose="02020603050405020304" pitchFamily="18" charset="0"/>
              </a:rPr>
              <a:t>This program is in place to avoid program shortfalls, compliancy issues and improve future monitoring reviews</a:t>
            </a:r>
          </a:p>
        </p:txBody>
      </p:sp>
      <p:sp>
        <p:nvSpPr>
          <p:cNvPr id="4" name="Slide Number Placeholder 3">
            <a:extLst>
              <a:ext uri="{FF2B5EF4-FFF2-40B4-BE49-F238E27FC236}">
                <a16:creationId xmlns:a16="http://schemas.microsoft.com/office/drawing/2014/main" id="{DA4B48AA-C647-4D38-B0B0-175D0DAB414B}"/>
              </a:ext>
            </a:extLst>
          </p:cNvPr>
          <p:cNvSpPr>
            <a:spLocks noGrp="1"/>
          </p:cNvSpPr>
          <p:nvPr>
            <p:ph type="sldNum" sz="quarter" idx="12"/>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243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D7D6-60FF-4B95-A178-B57C36F1DAD1}"/>
              </a:ext>
            </a:extLst>
          </p:cNvPr>
          <p:cNvSpPr>
            <a:spLocks noGrp="1"/>
          </p:cNvSpPr>
          <p:nvPr>
            <p:ph type="title"/>
          </p:nvPr>
        </p:nvSpPr>
        <p:spPr>
          <a:xfrm>
            <a:off x="936702" y="103266"/>
            <a:ext cx="8589434" cy="1320800"/>
          </a:xfrm>
        </p:spPr>
        <p:txBody>
          <a:bodyPr>
            <a:normAutofit/>
          </a:bodyPr>
          <a:lstStyle/>
          <a:p>
            <a:pPr algn="ctr">
              <a:lnSpc>
                <a:spcPct val="90000"/>
              </a:lnSpc>
            </a:pPr>
            <a:r>
              <a:rPr lang="en-US" dirty="0"/>
              <a:t>I’ve met all billing requirements, what’s next? </a:t>
            </a:r>
          </a:p>
        </p:txBody>
      </p:sp>
      <p:pic>
        <p:nvPicPr>
          <p:cNvPr id="6" name="Picture 5">
            <a:extLst>
              <a:ext uri="{FF2B5EF4-FFF2-40B4-BE49-F238E27FC236}">
                <a16:creationId xmlns:a16="http://schemas.microsoft.com/office/drawing/2014/main" id="{DD7EAE90-81A9-4EA0-99B9-D57AAB3AEC7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943" y="2258107"/>
            <a:ext cx="4481513" cy="4599893"/>
          </a:xfrm>
          <a:prstGeom prst="rect">
            <a:avLst/>
          </a:prstGeom>
          <a:noFill/>
        </p:spPr>
      </p:pic>
      <p:sp>
        <p:nvSpPr>
          <p:cNvPr id="3" name="Text Placeholder 2">
            <a:extLst>
              <a:ext uri="{FF2B5EF4-FFF2-40B4-BE49-F238E27FC236}">
                <a16:creationId xmlns:a16="http://schemas.microsoft.com/office/drawing/2014/main" id="{96DBCB85-FD8B-4C95-B853-33E1B6AA9604}"/>
              </a:ext>
            </a:extLst>
          </p:cNvPr>
          <p:cNvSpPr>
            <a:spLocks noGrp="1"/>
          </p:cNvSpPr>
          <p:nvPr>
            <p:ph type="body" sz="quarter" idx="14"/>
          </p:nvPr>
        </p:nvSpPr>
        <p:spPr>
          <a:xfrm>
            <a:off x="5228456" y="1601290"/>
            <a:ext cx="4297680" cy="5072267"/>
          </a:xfrm>
        </p:spPr>
        <p:txBody>
          <a:bodyPr>
            <a:normAutofit/>
          </a:bodyPr>
          <a:lstStyle/>
          <a:p>
            <a:pPr>
              <a:lnSpc>
                <a:spcPct val="90000"/>
              </a:lnSpc>
            </a:pPr>
            <a:r>
              <a:rPr lang="en-US" sz="3100" dirty="0">
                <a:latin typeface="+mj-lt"/>
                <a:cs typeface="Times New Roman" panose="02020603050405020304" pitchFamily="18" charset="0"/>
              </a:rPr>
              <a:t>Identify point of contact for your district</a:t>
            </a:r>
          </a:p>
          <a:p>
            <a:pPr>
              <a:lnSpc>
                <a:spcPct val="90000"/>
              </a:lnSpc>
            </a:pPr>
            <a:r>
              <a:rPr lang="en-US" sz="3100" dirty="0">
                <a:latin typeface="+mj-lt"/>
                <a:cs typeface="Times New Roman" panose="02020603050405020304" pitchFamily="18" charset="0"/>
              </a:rPr>
              <a:t>Work on 2020-2021 annual application</a:t>
            </a:r>
          </a:p>
          <a:p>
            <a:pPr>
              <a:lnSpc>
                <a:spcPct val="90000"/>
              </a:lnSpc>
            </a:pPr>
            <a:r>
              <a:rPr lang="en-US" sz="3100" dirty="0">
                <a:latin typeface="+mj-lt"/>
                <a:cs typeface="Times New Roman" panose="02020603050405020304" pitchFamily="18" charset="0"/>
              </a:rPr>
              <a:t>Create written policies and procedures </a:t>
            </a:r>
          </a:p>
          <a:p>
            <a:pPr>
              <a:lnSpc>
                <a:spcPct val="90000"/>
              </a:lnSpc>
            </a:pPr>
            <a:r>
              <a:rPr lang="en-US" sz="3100" dirty="0">
                <a:latin typeface="+mj-lt"/>
                <a:cs typeface="Times New Roman" panose="02020603050405020304" pitchFamily="18" charset="0"/>
              </a:rPr>
              <a:t> Get parental consent </a:t>
            </a:r>
          </a:p>
          <a:p>
            <a:pPr marL="0" indent="0">
              <a:lnSpc>
                <a:spcPct val="90000"/>
              </a:lnSpc>
              <a:buNone/>
            </a:pPr>
            <a:endParaRPr lang="en-US" sz="3100" dirty="0"/>
          </a:p>
        </p:txBody>
      </p:sp>
      <p:sp>
        <p:nvSpPr>
          <p:cNvPr id="4" name="Slide Number Placeholder 3">
            <a:extLst>
              <a:ext uri="{FF2B5EF4-FFF2-40B4-BE49-F238E27FC236}">
                <a16:creationId xmlns:a16="http://schemas.microsoft.com/office/drawing/2014/main" id="{046508A5-C553-4542-BB00-9DF17459461B}"/>
              </a:ext>
            </a:extLst>
          </p:cNvPr>
          <p:cNvSpPr>
            <a:spLocks noGrp="1"/>
          </p:cNvSpPr>
          <p:nvPr>
            <p:ph type="sldNum" sz="quarter" idx="12"/>
          </p:nvPr>
        </p:nvSpPr>
        <p:spPr>
          <a:xfrm>
            <a:off x="11016766" y="6309650"/>
            <a:ext cx="683339" cy="365125"/>
          </a:xfrm>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23</a:t>
            </a:fld>
            <a:endParaRPr lang="en-US" dirty="0"/>
          </a:p>
        </p:txBody>
      </p:sp>
    </p:spTree>
    <p:extLst>
      <p:ext uri="{BB962C8B-B14F-4D97-AF65-F5344CB8AC3E}">
        <p14:creationId xmlns:p14="http://schemas.microsoft.com/office/powerpoint/2010/main" val="160969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0835-3F83-4955-9113-DD69521B42FA}"/>
              </a:ext>
            </a:extLst>
          </p:cNvPr>
          <p:cNvSpPr>
            <a:spLocks noGrp="1"/>
          </p:cNvSpPr>
          <p:nvPr>
            <p:ph type="title"/>
          </p:nvPr>
        </p:nvSpPr>
        <p:spPr>
          <a:xfrm>
            <a:off x="977376" y="0"/>
            <a:ext cx="8175078" cy="1320800"/>
          </a:xfrm>
        </p:spPr>
        <p:txBody>
          <a:bodyPr/>
          <a:lstStyle/>
          <a:p>
            <a:pPr algn="ctr"/>
            <a:r>
              <a:rPr lang="en-US" dirty="0"/>
              <a:t>Annual Application </a:t>
            </a:r>
          </a:p>
        </p:txBody>
      </p:sp>
      <p:pic>
        <p:nvPicPr>
          <p:cNvPr id="5" name="Picture 4" descr="Image of Annual Application.">
            <a:extLst>
              <a:ext uri="{FF2B5EF4-FFF2-40B4-BE49-F238E27FC236}">
                <a16:creationId xmlns:a16="http://schemas.microsoft.com/office/drawing/2014/main" id="{FBF2FBBE-E9FE-4126-8D34-07D0C7007745}"/>
              </a:ext>
            </a:extLst>
          </p:cNvPr>
          <p:cNvPicPr>
            <a:picLocks noChangeAspect="1"/>
          </p:cNvPicPr>
          <p:nvPr/>
        </p:nvPicPr>
        <p:blipFill>
          <a:blip r:embed="rId2"/>
          <a:stretch>
            <a:fillRect/>
          </a:stretch>
        </p:blipFill>
        <p:spPr>
          <a:xfrm>
            <a:off x="1582287" y="1515555"/>
            <a:ext cx="7418480" cy="4981041"/>
          </a:xfrm>
          <a:prstGeom prst="rect">
            <a:avLst/>
          </a:prstGeom>
        </p:spPr>
      </p:pic>
      <p:sp>
        <p:nvSpPr>
          <p:cNvPr id="4" name="Slide Number Placeholder 3">
            <a:extLst>
              <a:ext uri="{FF2B5EF4-FFF2-40B4-BE49-F238E27FC236}">
                <a16:creationId xmlns:a16="http://schemas.microsoft.com/office/drawing/2014/main" id="{FA1C4A68-BC83-4101-8867-85C1239C3791}"/>
              </a:ext>
            </a:extLst>
          </p:cNvPr>
          <p:cNvSpPr>
            <a:spLocks noGrp="1"/>
          </p:cNvSpPr>
          <p:nvPr>
            <p:ph type="sldNum" sz="quarter" idx="12"/>
          </p:nvPr>
        </p:nvSpPr>
        <p:spPr/>
        <p:txBody>
          <a:bodyPr/>
          <a:lstStyle/>
          <a:p>
            <a:fld id="{91BD7323-49BF-4C97-8773-5EC64C492009}" type="slidenum">
              <a:rPr lang="en-US" smtClean="0"/>
              <a:t>24</a:t>
            </a:fld>
            <a:endParaRPr lang="en-US" dirty="0"/>
          </a:p>
        </p:txBody>
      </p:sp>
    </p:spTree>
    <p:extLst>
      <p:ext uri="{BB962C8B-B14F-4D97-AF65-F5344CB8AC3E}">
        <p14:creationId xmlns:p14="http://schemas.microsoft.com/office/powerpoint/2010/main" val="389807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B8AF-0DCD-481C-8B84-1CAD245BDECD}"/>
              </a:ext>
            </a:extLst>
          </p:cNvPr>
          <p:cNvSpPr>
            <a:spLocks noGrp="1"/>
          </p:cNvSpPr>
          <p:nvPr>
            <p:ph type="title"/>
          </p:nvPr>
        </p:nvSpPr>
        <p:spPr>
          <a:xfrm>
            <a:off x="941506" y="0"/>
            <a:ext cx="8522446" cy="1320800"/>
          </a:xfrm>
        </p:spPr>
        <p:txBody>
          <a:bodyPr>
            <a:normAutofit/>
          </a:bodyPr>
          <a:lstStyle/>
          <a:p>
            <a:pPr algn="ctr"/>
            <a:r>
              <a:rPr lang="en-US" dirty="0"/>
              <a:t>GMAP Application Process </a:t>
            </a:r>
          </a:p>
        </p:txBody>
      </p:sp>
      <p:sp>
        <p:nvSpPr>
          <p:cNvPr id="3" name="Text Placeholder 2">
            <a:extLst>
              <a:ext uri="{FF2B5EF4-FFF2-40B4-BE49-F238E27FC236}">
                <a16:creationId xmlns:a16="http://schemas.microsoft.com/office/drawing/2014/main" id="{46B646F8-D8D1-4DD1-B6E8-EF36B97B7503}"/>
              </a:ext>
            </a:extLst>
          </p:cNvPr>
          <p:cNvSpPr>
            <a:spLocks noGrp="1"/>
          </p:cNvSpPr>
          <p:nvPr>
            <p:ph sz="half" idx="1"/>
          </p:nvPr>
        </p:nvSpPr>
        <p:spPr>
          <a:xfrm>
            <a:off x="1093097" y="1606188"/>
            <a:ext cx="4250725" cy="4295499"/>
          </a:xfrm>
        </p:spPr>
        <p:txBody>
          <a:bodyPr>
            <a:normAutofit/>
          </a:bodyPr>
          <a:lstStyle/>
          <a:p>
            <a:pPr marL="342900" indent="-342900">
              <a:lnSpc>
                <a:spcPct val="90000"/>
              </a:lnSpc>
              <a:buFont typeface="Wingdings" panose="05000000000000000000" pitchFamily="2" charset="2"/>
              <a:buChar char="Ø"/>
            </a:pPr>
            <a:r>
              <a:rPr lang="en-US" sz="2000" dirty="0">
                <a:latin typeface="+mj-lt"/>
                <a:cs typeface="Times New Roman" panose="02020603050405020304" pitchFamily="18" charset="0"/>
              </a:rPr>
              <a:t>2020-2021 SBHS Medicaid application process is going electronic </a:t>
            </a:r>
          </a:p>
          <a:p>
            <a:pPr marL="342900" indent="-342900">
              <a:lnSpc>
                <a:spcPct val="90000"/>
              </a:lnSpc>
              <a:buFont typeface="Wingdings" panose="05000000000000000000" pitchFamily="2" charset="2"/>
              <a:buChar char="Ø"/>
            </a:pPr>
            <a:r>
              <a:rPr lang="en-US" sz="2000" dirty="0">
                <a:latin typeface="+mj-lt"/>
                <a:cs typeface="Times New Roman" panose="02020603050405020304" pitchFamily="18" charset="0"/>
              </a:rPr>
              <a:t>This process will fulfill the recommended guidelines of Healthy at Work and provide a simpler process for districts </a:t>
            </a:r>
          </a:p>
          <a:p>
            <a:pPr marL="342900" indent="-342900">
              <a:lnSpc>
                <a:spcPct val="90000"/>
              </a:lnSpc>
              <a:buFont typeface="Wingdings" panose="05000000000000000000" pitchFamily="2" charset="2"/>
              <a:buChar char="Ø"/>
            </a:pPr>
            <a:r>
              <a:rPr lang="en-US" sz="2000" dirty="0">
                <a:latin typeface="+mj-lt"/>
                <a:cs typeface="Times New Roman" panose="02020603050405020304" pitchFamily="18" charset="0"/>
              </a:rPr>
              <a:t>GMAP Login link: </a:t>
            </a:r>
            <a:r>
              <a:rPr lang="en-US" sz="2000" dirty="0">
                <a:latin typeface="+mj-lt"/>
                <a:cs typeface="Times New Roman" panose="02020603050405020304" pitchFamily="18" charset="0"/>
                <a:hlinkClick r:id="rId2"/>
              </a:rPr>
              <a:t>https://gmap.education.ky.gov/</a:t>
            </a:r>
            <a:endParaRPr lang="en-US" sz="2000" dirty="0">
              <a:latin typeface="+mj-lt"/>
              <a:cs typeface="Times New Roman" panose="02020603050405020304" pitchFamily="18" charset="0"/>
            </a:endParaRPr>
          </a:p>
        </p:txBody>
      </p:sp>
      <p:pic>
        <p:nvPicPr>
          <p:cNvPr id="6" name="Picture 5">
            <a:extLst>
              <a:ext uri="{FF2B5EF4-FFF2-40B4-BE49-F238E27FC236}">
                <a16:creationId xmlns:a16="http://schemas.microsoft.com/office/drawing/2014/main" id="{1263AF24-70F7-4F93-AD76-54049D15F05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63493" y="2302876"/>
            <a:ext cx="3737716" cy="2691155"/>
          </a:xfrm>
          <a:prstGeom prst="rect">
            <a:avLst/>
          </a:prstGeom>
          <a:noFill/>
        </p:spPr>
      </p:pic>
      <p:sp>
        <p:nvSpPr>
          <p:cNvPr id="4" name="Slide Number Placeholder 3">
            <a:extLst>
              <a:ext uri="{FF2B5EF4-FFF2-40B4-BE49-F238E27FC236}">
                <a16:creationId xmlns:a16="http://schemas.microsoft.com/office/drawing/2014/main" id="{649DE222-202B-4B0C-AD1B-5E839F4C27CD}"/>
              </a:ext>
            </a:extLst>
          </p:cNvPr>
          <p:cNvSpPr>
            <a:spLocks noGrp="1"/>
          </p:cNvSpPr>
          <p:nvPr>
            <p:ph type="sldNum" sz="quarter" idx="10"/>
          </p:nvPr>
        </p:nvSpPr>
        <p:spPr>
          <a:xfrm>
            <a:off x="11016766" y="6309650"/>
            <a:ext cx="683339" cy="365125"/>
          </a:xfrm>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25</a:t>
            </a:fld>
            <a:endParaRPr lang="en-US" dirty="0"/>
          </a:p>
        </p:txBody>
      </p:sp>
    </p:spTree>
    <p:extLst>
      <p:ext uri="{BB962C8B-B14F-4D97-AF65-F5344CB8AC3E}">
        <p14:creationId xmlns:p14="http://schemas.microsoft.com/office/powerpoint/2010/main" val="162251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C37B-0722-444E-A5F1-1298EE27F21C}"/>
              </a:ext>
            </a:extLst>
          </p:cNvPr>
          <p:cNvSpPr>
            <a:spLocks noGrp="1"/>
          </p:cNvSpPr>
          <p:nvPr>
            <p:ph type="title"/>
          </p:nvPr>
        </p:nvSpPr>
        <p:spPr>
          <a:xfrm>
            <a:off x="1092820" y="9712"/>
            <a:ext cx="8059633" cy="1320800"/>
          </a:xfrm>
        </p:spPr>
        <p:txBody>
          <a:bodyPr/>
          <a:lstStyle/>
          <a:p>
            <a:pPr algn="ctr"/>
            <a:r>
              <a:rPr lang="en-US" dirty="0"/>
              <a:t>What’s Next … </a:t>
            </a:r>
          </a:p>
        </p:txBody>
      </p:sp>
      <p:sp>
        <p:nvSpPr>
          <p:cNvPr id="3" name="Text Placeholder 2">
            <a:extLst>
              <a:ext uri="{FF2B5EF4-FFF2-40B4-BE49-F238E27FC236}">
                <a16:creationId xmlns:a16="http://schemas.microsoft.com/office/drawing/2014/main" id="{1861F942-F7B5-43B4-9C02-12833A3D4FBB}"/>
              </a:ext>
            </a:extLst>
          </p:cNvPr>
          <p:cNvSpPr>
            <a:spLocks noGrp="1"/>
          </p:cNvSpPr>
          <p:nvPr>
            <p:ph type="body" sz="quarter" idx="13"/>
          </p:nvPr>
        </p:nvSpPr>
        <p:spPr>
          <a:xfrm>
            <a:off x="1208964" y="1224811"/>
            <a:ext cx="9041974" cy="4901324"/>
          </a:xfrm>
        </p:spPr>
        <p:txBody>
          <a:bodyPr/>
          <a:lstStyle/>
          <a:p>
            <a:r>
              <a:rPr lang="en-US" sz="2800" dirty="0">
                <a:latin typeface="+mj-lt"/>
                <a:cs typeface="Times New Roman" panose="02020603050405020304" pitchFamily="18" charset="0"/>
              </a:rPr>
              <a:t>Be cautious of contractual agreements </a:t>
            </a:r>
          </a:p>
          <a:p>
            <a:r>
              <a:rPr lang="en-US" sz="2800" dirty="0">
                <a:latin typeface="+mj-lt"/>
                <a:cs typeface="Times New Roman" panose="02020603050405020304" pitchFamily="18" charset="0"/>
              </a:rPr>
              <a:t>Contact KDE if you have any questions</a:t>
            </a:r>
          </a:p>
          <a:p>
            <a:r>
              <a:rPr lang="en-US" sz="2800" dirty="0">
                <a:latin typeface="+mj-lt"/>
                <a:cs typeface="Times New Roman" panose="02020603050405020304" pitchFamily="18" charset="0"/>
              </a:rPr>
              <a:t>Reach out to your billing agents</a:t>
            </a:r>
          </a:p>
          <a:p>
            <a:r>
              <a:rPr lang="en-US" sz="2800" dirty="0">
                <a:latin typeface="+mj-lt"/>
                <a:cs typeface="Times New Roman" panose="02020603050405020304" pitchFamily="18" charset="0"/>
              </a:rPr>
              <a:t>Please attend our fall training!  </a:t>
            </a:r>
          </a:p>
        </p:txBody>
      </p:sp>
      <p:pic>
        <p:nvPicPr>
          <p:cNvPr id="15" name="Picture 14">
            <a:extLst>
              <a:ext uri="{FF2B5EF4-FFF2-40B4-BE49-F238E27FC236}">
                <a16:creationId xmlns:a16="http://schemas.microsoft.com/office/drawing/2014/main" id="{CE9C9AA1-7C4D-41DF-BFEC-F07CBC8734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87644" y="4059210"/>
            <a:ext cx="2095500" cy="2066925"/>
          </a:xfrm>
          <a:prstGeom prst="rect">
            <a:avLst/>
          </a:prstGeom>
        </p:spPr>
      </p:pic>
      <p:sp>
        <p:nvSpPr>
          <p:cNvPr id="4" name="Slide Number Placeholder 3">
            <a:extLst>
              <a:ext uri="{FF2B5EF4-FFF2-40B4-BE49-F238E27FC236}">
                <a16:creationId xmlns:a16="http://schemas.microsoft.com/office/drawing/2014/main" id="{FFF38ABF-2F2C-4ECE-917C-903EACF9D63F}"/>
              </a:ext>
            </a:extLst>
          </p:cNvPr>
          <p:cNvSpPr>
            <a:spLocks noGrp="1"/>
          </p:cNvSpPr>
          <p:nvPr>
            <p:ph type="sldNum" sz="quarter" idx="12"/>
          </p:nvPr>
        </p:nvSpPr>
        <p:spPr/>
        <p:txBody>
          <a:bodyPr/>
          <a:lstStyle/>
          <a:p>
            <a:fld id="{91BD7323-49BF-4C97-8773-5EC64C492009}" type="slidenum">
              <a:rPr lang="en-US" smtClean="0"/>
              <a:t>26</a:t>
            </a:fld>
            <a:endParaRPr lang="en-US" dirty="0"/>
          </a:p>
        </p:txBody>
      </p:sp>
    </p:spTree>
    <p:extLst>
      <p:ext uri="{BB962C8B-B14F-4D97-AF65-F5344CB8AC3E}">
        <p14:creationId xmlns:p14="http://schemas.microsoft.com/office/powerpoint/2010/main" val="257373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6E2E-F0FB-40AD-8C42-B6BD2DC99832}"/>
              </a:ext>
            </a:extLst>
          </p:cNvPr>
          <p:cNvSpPr>
            <a:spLocks noGrp="1"/>
          </p:cNvSpPr>
          <p:nvPr>
            <p:ph type="title"/>
          </p:nvPr>
        </p:nvSpPr>
        <p:spPr>
          <a:xfrm>
            <a:off x="1154667" y="0"/>
            <a:ext cx="8093088" cy="1320800"/>
          </a:xfrm>
        </p:spPr>
        <p:txBody>
          <a:bodyPr/>
          <a:lstStyle/>
          <a:p>
            <a:pPr algn="ctr"/>
            <a:r>
              <a:rPr lang="en-US" dirty="0"/>
              <a:t>Keep an eye out for …. </a:t>
            </a:r>
          </a:p>
        </p:txBody>
      </p:sp>
      <p:sp>
        <p:nvSpPr>
          <p:cNvPr id="3" name="Text Placeholder 2">
            <a:extLst>
              <a:ext uri="{FF2B5EF4-FFF2-40B4-BE49-F238E27FC236}">
                <a16:creationId xmlns:a16="http://schemas.microsoft.com/office/drawing/2014/main" id="{EF3A0E61-443C-42ED-BF2A-D2BC63DA6F3D}"/>
              </a:ext>
            </a:extLst>
          </p:cNvPr>
          <p:cNvSpPr>
            <a:spLocks noGrp="1"/>
          </p:cNvSpPr>
          <p:nvPr>
            <p:ph type="body" sz="quarter" idx="13"/>
          </p:nvPr>
        </p:nvSpPr>
        <p:spPr>
          <a:xfrm>
            <a:off x="925209" y="1412710"/>
            <a:ext cx="8753364" cy="4901324"/>
          </a:xfrm>
        </p:spPr>
        <p:txBody>
          <a:bodyPr/>
          <a:lstStyle/>
          <a:p>
            <a:r>
              <a:rPr lang="en-US" sz="3200" dirty="0">
                <a:latin typeface="+mj-lt"/>
                <a:cs typeface="Times New Roman" panose="02020603050405020304" pitchFamily="18" charset="0"/>
              </a:rPr>
              <a:t>KDE’s School Based Best Practices mini webinar, coming in summer 2020</a:t>
            </a:r>
          </a:p>
        </p:txBody>
      </p:sp>
      <p:pic>
        <p:nvPicPr>
          <p:cNvPr id="6" name="Picture 5">
            <a:extLst>
              <a:ext uri="{FF2B5EF4-FFF2-40B4-BE49-F238E27FC236}">
                <a16:creationId xmlns:a16="http://schemas.microsoft.com/office/drawing/2014/main" id="{ACEFF92C-531B-4030-9840-41435379B6F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38442" y="2425001"/>
            <a:ext cx="4381500" cy="3683605"/>
          </a:xfrm>
          <a:prstGeom prst="rect">
            <a:avLst/>
          </a:prstGeom>
        </p:spPr>
      </p:pic>
      <p:sp>
        <p:nvSpPr>
          <p:cNvPr id="4" name="Slide Number Placeholder 3">
            <a:extLst>
              <a:ext uri="{FF2B5EF4-FFF2-40B4-BE49-F238E27FC236}">
                <a16:creationId xmlns:a16="http://schemas.microsoft.com/office/drawing/2014/main" id="{9A327952-203A-48B6-8FD8-217BFBFB4EC7}"/>
              </a:ext>
            </a:extLst>
          </p:cNvPr>
          <p:cNvSpPr>
            <a:spLocks noGrp="1"/>
          </p:cNvSpPr>
          <p:nvPr>
            <p:ph type="sldNum" sz="quarter" idx="12"/>
          </p:nvPr>
        </p:nvSpPr>
        <p:spPr/>
        <p:txBody>
          <a:bodyPr/>
          <a:lstStyle/>
          <a:p>
            <a:fld id="{91BD7323-49BF-4C97-8773-5EC64C492009}" type="slidenum">
              <a:rPr lang="en-US" smtClean="0"/>
              <a:t>27</a:t>
            </a:fld>
            <a:endParaRPr lang="en-US" dirty="0"/>
          </a:p>
        </p:txBody>
      </p:sp>
    </p:spTree>
    <p:extLst>
      <p:ext uri="{BB962C8B-B14F-4D97-AF65-F5344CB8AC3E}">
        <p14:creationId xmlns:p14="http://schemas.microsoft.com/office/powerpoint/2010/main" val="407269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549" y="0"/>
            <a:ext cx="8115391" cy="1320800"/>
          </a:xfrm>
        </p:spPr>
        <p:txBody>
          <a:bodyPr/>
          <a:lstStyle/>
          <a:p>
            <a:pPr algn="ctr"/>
            <a:r>
              <a:rPr lang="en-US" dirty="0">
                <a:cs typeface="Times New Roman" panose="02020603050405020304" pitchFamily="18" charset="0"/>
              </a:rPr>
              <a:t>Contact Information</a:t>
            </a:r>
          </a:p>
        </p:txBody>
      </p:sp>
      <p:sp>
        <p:nvSpPr>
          <p:cNvPr id="3" name="Text Placeholder 2"/>
          <p:cNvSpPr>
            <a:spLocks noGrp="1"/>
          </p:cNvSpPr>
          <p:nvPr>
            <p:ph type="body" sz="quarter" idx="13"/>
          </p:nvPr>
        </p:nvSpPr>
        <p:spPr>
          <a:xfrm>
            <a:off x="1103069" y="1311220"/>
            <a:ext cx="4282363" cy="5280175"/>
          </a:xfrm>
        </p:spPr>
        <p:txBody>
          <a:bodyPr>
            <a:normAutofit/>
          </a:bodyPr>
          <a:lstStyle/>
          <a:p>
            <a:pPr>
              <a:spcBef>
                <a:spcPts val="0"/>
              </a:spcBef>
              <a:buNone/>
            </a:pPr>
            <a:r>
              <a:rPr lang="en-US" sz="1800" b="1" u="sng" dirty="0">
                <a:latin typeface="+mj-lt"/>
                <a:cs typeface="Times New Roman" panose="02020603050405020304" pitchFamily="18" charset="0"/>
              </a:rPr>
              <a:t>KDE Contacts: </a:t>
            </a:r>
          </a:p>
          <a:p>
            <a:pPr>
              <a:spcBef>
                <a:spcPts val="0"/>
              </a:spcBef>
              <a:buNone/>
            </a:pPr>
            <a:endParaRPr lang="en-US" sz="1800" dirty="0">
              <a:latin typeface="+mj-lt"/>
              <a:cs typeface="Times New Roman" panose="02020603050405020304" pitchFamily="18" charset="0"/>
            </a:endParaRPr>
          </a:p>
          <a:p>
            <a:pPr>
              <a:spcBef>
                <a:spcPts val="0"/>
              </a:spcBef>
              <a:buNone/>
            </a:pPr>
            <a:r>
              <a:rPr lang="en-US" sz="1800" b="1" dirty="0">
                <a:latin typeface="+mj-lt"/>
                <a:cs typeface="Times New Roman" panose="02020603050405020304" pitchFamily="18" charset="0"/>
              </a:rPr>
              <a:t>Stephanie O’Connor </a:t>
            </a:r>
            <a:r>
              <a:rPr lang="en-US" sz="1800" dirty="0">
                <a:latin typeface="+mj-lt"/>
                <a:cs typeface="Times New Roman" panose="02020603050405020304" pitchFamily="18" charset="0"/>
              </a:rPr>
              <a:t>and </a:t>
            </a:r>
          </a:p>
          <a:p>
            <a:pPr>
              <a:spcBef>
                <a:spcPts val="0"/>
              </a:spcBef>
              <a:buNone/>
            </a:pPr>
            <a:r>
              <a:rPr lang="en-US" sz="1800" b="1" dirty="0">
                <a:latin typeface="+mj-lt"/>
                <a:cs typeface="Times New Roman" panose="02020603050405020304" pitchFamily="18" charset="0"/>
              </a:rPr>
              <a:t>Lindsey Kimbleton</a:t>
            </a:r>
          </a:p>
          <a:p>
            <a:pPr>
              <a:spcBef>
                <a:spcPts val="0"/>
              </a:spcBef>
              <a:buNone/>
            </a:pPr>
            <a:endParaRPr lang="en-US" sz="1800" b="1" dirty="0">
              <a:latin typeface="+mj-lt"/>
              <a:cs typeface="Times New Roman" panose="02020603050405020304" pitchFamily="18" charset="0"/>
            </a:endParaRPr>
          </a:p>
          <a:p>
            <a:pPr>
              <a:spcBef>
                <a:spcPts val="0"/>
              </a:spcBef>
              <a:buNone/>
            </a:pPr>
            <a:r>
              <a:rPr lang="en-US" sz="1800" dirty="0">
                <a:latin typeface="+mj-lt"/>
                <a:cs typeface="Times New Roman" panose="02020603050405020304" pitchFamily="18" charset="0"/>
              </a:rPr>
              <a:t>Division of Budgets and Financial Management</a:t>
            </a:r>
          </a:p>
          <a:p>
            <a:pPr>
              <a:spcBef>
                <a:spcPts val="0"/>
              </a:spcBef>
              <a:buNone/>
            </a:pPr>
            <a:r>
              <a:rPr lang="en-US" sz="1800" dirty="0">
                <a:latin typeface="+mj-lt"/>
                <a:cs typeface="Times New Roman" panose="02020603050405020304" pitchFamily="18" charset="0"/>
              </a:rPr>
              <a:t>Kentucky Department of Education</a:t>
            </a:r>
          </a:p>
          <a:p>
            <a:pPr>
              <a:spcBef>
                <a:spcPts val="0"/>
              </a:spcBef>
              <a:buNone/>
            </a:pPr>
            <a:endParaRPr lang="en-US" sz="1800" dirty="0">
              <a:latin typeface="+mj-lt"/>
              <a:cs typeface="Times New Roman" panose="02020603050405020304" pitchFamily="18" charset="0"/>
            </a:endParaRPr>
          </a:p>
          <a:p>
            <a:pPr>
              <a:spcBef>
                <a:spcPts val="0"/>
              </a:spcBef>
              <a:buNone/>
            </a:pPr>
            <a:r>
              <a:rPr lang="en-US" sz="1800" dirty="0">
                <a:latin typeface="+mj-lt"/>
                <a:cs typeface="Times New Roman" panose="02020603050405020304" pitchFamily="18" charset="0"/>
              </a:rPr>
              <a:t>Sower Building, 5th Floor</a:t>
            </a:r>
          </a:p>
          <a:p>
            <a:pPr>
              <a:spcBef>
                <a:spcPts val="0"/>
              </a:spcBef>
              <a:buNone/>
            </a:pPr>
            <a:r>
              <a:rPr lang="en-US" sz="1800" dirty="0">
                <a:latin typeface="+mj-lt"/>
                <a:cs typeface="Times New Roman" panose="02020603050405020304" pitchFamily="18" charset="0"/>
              </a:rPr>
              <a:t>300 Sower Blvd. </a:t>
            </a:r>
          </a:p>
          <a:p>
            <a:pPr>
              <a:spcBef>
                <a:spcPts val="0"/>
              </a:spcBef>
              <a:buNone/>
            </a:pPr>
            <a:r>
              <a:rPr lang="en-US" sz="1800" dirty="0">
                <a:latin typeface="+mj-lt"/>
                <a:cs typeface="Times New Roman" panose="02020603050405020304" pitchFamily="18" charset="0"/>
              </a:rPr>
              <a:t>Frankfort, KY 40601</a:t>
            </a:r>
          </a:p>
          <a:p>
            <a:pPr>
              <a:spcBef>
                <a:spcPts val="0"/>
              </a:spcBef>
              <a:buNone/>
            </a:pPr>
            <a:r>
              <a:rPr lang="en-US" sz="1800" dirty="0">
                <a:latin typeface="+mj-lt"/>
                <a:cs typeface="Times New Roman" panose="02020603050405020304" pitchFamily="18" charset="0"/>
              </a:rPr>
              <a:t>(502) 564-1979 </a:t>
            </a:r>
          </a:p>
          <a:p>
            <a:pPr>
              <a:spcBef>
                <a:spcPts val="0"/>
              </a:spcBef>
              <a:buNone/>
            </a:pPr>
            <a:r>
              <a:rPr lang="en-US" sz="1800" dirty="0">
                <a:latin typeface="+mj-lt"/>
                <a:cs typeface="Times New Roman" panose="02020603050405020304" pitchFamily="18" charset="0"/>
                <a:hlinkClick r:id="rId2"/>
              </a:rPr>
              <a:t>schoolbasedmedicaid@education.ky.gov</a:t>
            </a:r>
            <a:endParaRPr lang="en-US" sz="1800" dirty="0">
              <a:latin typeface="+mj-lt"/>
              <a:cs typeface="Times New Roman" panose="02020603050405020304" pitchFamily="18" charset="0"/>
            </a:endParaRPr>
          </a:p>
          <a:p>
            <a:pPr>
              <a:spcBef>
                <a:spcPts val="0"/>
              </a:spcBef>
              <a:buNone/>
            </a:pPr>
            <a:endParaRPr lang="en-US" sz="2900" dirty="0">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5934071" y="1311220"/>
            <a:ext cx="4078008" cy="3416320"/>
          </a:xfrm>
          <a:prstGeom prst="rect">
            <a:avLst/>
          </a:prstGeom>
          <a:noFill/>
        </p:spPr>
        <p:txBody>
          <a:bodyPr wrap="square" rtlCol="0">
            <a:spAutoFit/>
          </a:bodyPr>
          <a:lstStyle/>
          <a:p>
            <a:pPr>
              <a:spcBef>
                <a:spcPts val="0"/>
              </a:spcBef>
              <a:buNone/>
            </a:pPr>
            <a:r>
              <a:rPr lang="en-US" b="1" u="sng" dirty="0">
                <a:latin typeface="+mj-lt"/>
                <a:cs typeface="Times New Roman" panose="02020603050405020304" pitchFamily="18" charset="0"/>
              </a:rPr>
              <a:t>Medicaid Contact: </a:t>
            </a:r>
          </a:p>
          <a:p>
            <a:pPr>
              <a:spcBef>
                <a:spcPts val="0"/>
              </a:spcBef>
              <a:buNone/>
            </a:pPr>
            <a:endParaRPr lang="en-US" dirty="0">
              <a:latin typeface="+mj-lt"/>
              <a:cs typeface="Times New Roman" panose="02020603050405020304" pitchFamily="18" charset="0"/>
            </a:endParaRPr>
          </a:p>
          <a:p>
            <a:pPr>
              <a:spcBef>
                <a:spcPts val="0"/>
              </a:spcBef>
              <a:buNone/>
            </a:pPr>
            <a:r>
              <a:rPr lang="en-US" b="1" dirty="0">
                <a:latin typeface="+mj-lt"/>
                <a:cs typeface="Times New Roman" panose="02020603050405020304" pitchFamily="18" charset="0"/>
              </a:rPr>
              <a:t>Lucy Senters</a:t>
            </a:r>
          </a:p>
          <a:p>
            <a:pPr>
              <a:spcBef>
                <a:spcPts val="0"/>
              </a:spcBef>
              <a:buNone/>
            </a:pPr>
            <a:endParaRPr lang="en-US" b="1" dirty="0">
              <a:latin typeface="+mj-lt"/>
              <a:cs typeface="Times New Roman" panose="02020603050405020304" pitchFamily="18" charset="0"/>
            </a:endParaRPr>
          </a:p>
          <a:p>
            <a:pPr>
              <a:spcBef>
                <a:spcPts val="0"/>
              </a:spcBef>
              <a:buNone/>
            </a:pPr>
            <a:r>
              <a:rPr lang="en-US" dirty="0">
                <a:latin typeface="+mj-lt"/>
                <a:cs typeface="Times New Roman" panose="02020603050405020304" pitchFamily="18" charset="0"/>
              </a:rPr>
              <a:t>Kentucky Department </a:t>
            </a:r>
          </a:p>
          <a:p>
            <a:pPr>
              <a:spcBef>
                <a:spcPts val="0"/>
              </a:spcBef>
              <a:buNone/>
            </a:pPr>
            <a:r>
              <a:rPr lang="en-US" dirty="0">
                <a:latin typeface="+mj-lt"/>
                <a:cs typeface="Times New Roman" panose="02020603050405020304" pitchFamily="18" charset="0"/>
              </a:rPr>
              <a:t>for Medicaid Services</a:t>
            </a:r>
          </a:p>
          <a:p>
            <a:pPr>
              <a:spcBef>
                <a:spcPts val="0"/>
              </a:spcBef>
              <a:buNone/>
            </a:pPr>
            <a:endParaRPr lang="en-US" dirty="0">
              <a:latin typeface="+mj-lt"/>
              <a:cs typeface="Times New Roman" panose="02020603050405020304" pitchFamily="18" charset="0"/>
            </a:endParaRPr>
          </a:p>
          <a:p>
            <a:pPr>
              <a:spcBef>
                <a:spcPts val="0"/>
              </a:spcBef>
              <a:buNone/>
            </a:pPr>
            <a:r>
              <a:rPr lang="en-US" dirty="0">
                <a:latin typeface="+mj-lt"/>
                <a:cs typeface="Times New Roman" panose="02020603050405020304" pitchFamily="18" charset="0"/>
              </a:rPr>
              <a:t>6th Floor West</a:t>
            </a:r>
          </a:p>
          <a:p>
            <a:pPr>
              <a:spcBef>
                <a:spcPts val="0"/>
              </a:spcBef>
              <a:buNone/>
            </a:pPr>
            <a:r>
              <a:rPr lang="en-US" dirty="0">
                <a:latin typeface="+mj-lt"/>
                <a:cs typeface="Times New Roman" panose="02020603050405020304" pitchFamily="18" charset="0"/>
              </a:rPr>
              <a:t>275 East Main St.</a:t>
            </a:r>
          </a:p>
          <a:p>
            <a:pPr>
              <a:spcBef>
                <a:spcPts val="0"/>
              </a:spcBef>
              <a:buNone/>
            </a:pPr>
            <a:r>
              <a:rPr lang="en-US" dirty="0">
                <a:latin typeface="+mj-lt"/>
                <a:cs typeface="Times New Roman" panose="02020603050405020304" pitchFamily="18" charset="0"/>
              </a:rPr>
              <a:t>Frankfort, KY 40601</a:t>
            </a:r>
          </a:p>
          <a:p>
            <a:pPr>
              <a:spcBef>
                <a:spcPts val="0"/>
              </a:spcBef>
              <a:buNone/>
            </a:pPr>
            <a:r>
              <a:rPr lang="en-US" dirty="0">
                <a:latin typeface="+mj-lt"/>
                <a:cs typeface="Times New Roman" panose="02020603050405020304" pitchFamily="18" charset="0"/>
              </a:rPr>
              <a:t>(502) 564-6890</a:t>
            </a:r>
          </a:p>
          <a:p>
            <a:pPr>
              <a:spcBef>
                <a:spcPts val="0"/>
              </a:spcBef>
              <a:buNone/>
            </a:pPr>
            <a:r>
              <a:rPr lang="en-US" dirty="0">
                <a:latin typeface="+mj-lt"/>
                <a:cs typeface="Times New Roman" panose="02020603050405020304" pitchFamily="18" charset="0"/>
                <a:hlinkClick r:id="rId3"/>
              </a:rPr>
              <a:t>lucy.Senters@ky.gov</a:t>
            </a:r>
            <a:endParaRPr lang="en-US"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28</a:t>
            </a:fld>
            <a:endParaRPr lang="en-US" dirty="0"/>
          </a:p>
        </p:txBody>
      </p:sp>
    </p:spTree>
    <p:extLst>
      <p:ext uri="{BB962C8B-B14F-4D97-AF65-F5344CB8AC3E}">
        <p14:creationId xmlns:p14="http://schemas.microsoft.com/office/powerpoint/2010/main" val="167891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901" y="0"/>
            <a:ext cx="8182298" cy="1320800"/>
          </a:xfrm>
        </p:spPr>
        <p:txBody>
          <a:bodyPr>
            <a:normAutofit/>
          </a:bodyPr>
          <a:lstStyle/>
          <a:p>
            <a:r>
              <a:rPr lang="en-US" sz="3800" dirty="0">
                <a:cs typeface="Times New Roman" panose="02020603050405020304" pitchFamily="18" charset="0"/>
              </a:rPr>
              <a:t>KDE School-Based Medicaid Website</a:t>
            </a:r>
          </a:p>
        </p:txBody>
      </p:sp>
      <p:sp>
        <p:nvSpPr>
          <p:cNvPr id="3" name="Text Placeholder 2"/>
          <p:cNvSpPr>
            <a:spLocks noGrp="1"/>
          </p:cNvSpPr>
          <p:nvPr>
            <p:ph type="body" sz="quarter" idx="13"/>
          </p:nvPr>
        </p:nvSpPr>
        <p:spPr>
          <a:xfrm>
            <a:off x="879344" y="1412710"/>
            <a:ext cx="8905714" cy="4901324"/>
          </a:xfrm>
        </p:spPr>
        <p:txBody>
          <a:bodyPr/>
          <a:lstStyle/>
          <a:p>
            <a:r>
              <a:rPr lang="en-US" sz="2800" dirty="0">
                <a:latin typeface="+mj-lt"/>
                <a:cs typeface="Times New Roman" panose="02020603050405020304" pitchFamily="18" charset="0"/>
                <a:hlinkClick r:id="rId2"/>
              </a:rPr>
              <a:t>http://education.ky.gov/specialed/Pages/School-Based-Medicaid-Services.aspx</a:t>
            </a:r>
            <a:r>
              <a:rPr lang="en-US" sz="2800" dirty="0">
                <a:latin typeface="+mj-lt"/>
                <a:cs typeface="Times New Roman" panose="02020603050405020304" pitchFamily="18" charset="0"/>
              </a:rPr>
              <a:t> </a:t>
            </a:r>
          </a:p>
          <a:p>
            <a:endParaRPr lang="en-US" sz="2800" dirty="0">
              <a:latin typeface="+mj-lt"/>
              <a:cs typeface="Times New Roman" panose="02020603050405020304" pitchFamily="18" charset="0"/>
              <a:hlinkClick r:id="rId3"/>
            </a:endParaRPr>
          </a:p>
          <a:p>
            <a:r>
              <a:rPr lang="en-US" sz="2800" dirty="0">
                <a:latin typeface="+mj-lt"/>
                <a:cs typeface="Times New Roman" panose="02020603050405020304" pitchFamily="18" charset="0"/>
                <a:hlinkClick r:id="rId3"/>
              </a:rPr>
              <a:t>https://www.medicaid.gov/sites/default/files/federal-policy-guidance/downloads/smd-medicaid-payment-for-services-provided-without-charge-free-care.pdf</a:t>
            </a:r>
            <a:endParaRPr lang="en-US" sz="2800" dirty="0">
              <a:latin typeface="+mj-lt"/>
              <a:cs typeface="Times New Roman" panose="02020603050405020304" pitchFamily="18" charset="0"/>
            </a:endParaRPr>
          </a:p>
          <a:p>
            <a:endParaRPr lang="en-US" sz="3400" dirty="0">
              <a:latin typeface="+mj-lt"/>
            </a:endParaRPr>
          </a:p>
          <a:p>
            <a:endParaRPr lang="en-US" sz="3400" dirty="0">
              <a:latin typeface="+mj-lt"/>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dirty="0"/>
          </a:p>
        </p:txBody>
      </p:sp>
    </p:spTree>
    <p:extLst>
      <p:ext uri="{BB962C8B-B14F-4D97-AF65-F5344CB8AC3E}">
        <p14:creationId xmlns:p14="http://schemas.microsoft.com/office/powerpoint/2010/main" val="20595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642133" y="214972"/>
            <a:ext cx="8907734"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What is Expanded Care?	</a:t>
            </a:r>
          </a:p>
        </p:txBody>
      </p:sp>
      <p:sp>
        <p:nvSpPr>
          <p:cNvPr id="17411" name="Text Placeholder 2"/>
          <p:cNvSpPr>
            <a:spLocks noGrp="1"/>
          </p:cNvSpPr>
          <p:nvPr>
            <p:ph type="body" sz="quarter" idx="13"/>
          </p:nvPr>
        </p:nvSpPr>
        <p:spPr bwMode="auto">
          <a:xfrm>
            <a:off x="948882" y="1535772"/>
            <a:ext cx="8907734"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600" dirty="0">
                <a:latin typeface="Georgia" panose="02040502050405020303" pitchFamily="18" charset="0"/>
                <a:cs typeface="Times New Roman" panose="02020603050405020304" pitchFamily="18" charset="0"/>
              </a:rPr>
              <a:t>Expanded care allows schools to potentially bill for services provided to Medicaid-eligible children that fall outside the Individual Education Program (IEP)</a:t>
            </a:r>
          </a:p>
          <a:p>
            <a:pPr marL="0" indent="0">
              <a:buNone/>
            </a:pPr>
            <a:endParaRPr lang="en-GB" sz="2600" dirty="0">
              <a:latin typeface="Georgia" panose="02040502050405020303" pitchFamily="18" charset="0"/>
              <a:cs typeface="Times New Roman" panose="02020603050405020304" pitchFamily="18" charset="0"/>
            </a:endParaRPr>
          </a:p>
          <a:p>
            <a:pPr marL="0" indent="0">
              <a:buNone/>
            </a:pPr>
            <a:r>
              <a:rPr lang="en-GB" sz="2600" dirty="0">
                <a:latin typeface="Georgia" panose="02040502050405020303" pitchFamily="18" charset="0"/>
                <a:cs typeface="Times New Roman" panose="02020603050405020304" pitchFamily="18" charset="0"/>
              </a:rPr>
              <a:t>Link to Centers for Medicare and Medicaid Services (CMS) guidance and policy:</a:t>
            </a:r>
          </a:p>
          <a:p>
            <a:pPr marL="0" indent="0">
              <a:buNone/>
            </a:pPr>
            <a:r>
              <a:rPr lang="en-US" sz="2600" dirty="0">
                <a:latin typeface="Georgia" panose="02040502050405020303" pitchFamily="18" charset="0"/>
                <a:cs typeface="Times New Roman" panose="02020603050405020304" pitchFamily="18" charset="0"/>
                <a:hlinkClick r:id="rId3"/>
              </a:rPr>
              <a:t>https://www.medicaid.gov/sites/default/files/federal-policy-guidance/downloads/smd-medicaid-payment-for-services-provided-without-charge-free-care.pdf</a:t>
            </a:r>
            <a:endParaRPr lang="en-US" sz="2600" dirty="0">
              <a:latin typeface="Georgia" panose="02040502050405020303" pitchFamily="18" charset="0"/>
              <a:cs typeface="Times New Roman" panose="02020603050405020304" pitchFamily="18" charset="0"/>
            </a:endParaRPr>
          </a:p>
          <a:p>
            <a:endParaRPr lang="en-US" altLang="en-US" sz="2800" dirty="0"/>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3</a:t>
            </a:fld>
            <a:endParaRPr lang="en-US" alt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8614" y="546386"/>
            <a:ext cx="8664694" cy="1646302"/>
          </a:xfrm>
        </p:spPr>
        <p:txBody>
          <a:bodyPr/>
          <a:lstStyle/>
          <a:p>
            <a:pPr algn="ctr"/>
            <a:r>
              <a:rPr lang="en-US" sz="6600" dirty="0">
                <a:cs typeface="Times New Roman" panose="02020603050405020304" pitchFamily="18" charset="0"/>
              </a:rPr>
              <a:t>Questions</a:t>
            </a:r>
          </a:p>
        </p:txBody>
      </p:sp>
      <p:pic>
        <p:nvPicPr>
          <p:cNvPr id="3" name="Picture 2">
            <a:extLst>
              <a:ext uri="{FF2B5EF4-FFF2-40B4-BE49-F238E27FC236}">
                <a16:creationId xmlns:a16="http://schemas.microsoft.com/office/drawing/2014/main" id="{E3DD23C0-6B02-4A4C-8CB7-691AF63613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36436" y="2949342"/>
            <a:ext cx="3829050" cy="2869235"/>
          </a:xfrm>
          <a:prstGeom prst="rect">
            <a:avLst/>
          </a:prstGeom>
        </p:spPr>
      </p:pic>
      <p:sp>
        <p:nvSpPr>
          <p:cNvPr id="4" name="Slide Number Placeholder 3"/>
          <p:cNvSpPr>
            <a:spLocks noGrp="1"/>
          </p:cNvSpPr>
          <p:nvPr>
            <p:ph type="sldNum" sz="quarter" idx="4294967295"/>
          </p:nvPr>
        </p:nvSpPr>
        <p:spPr>
          <a:xfrm>
            <a:off x="11507788" y="6313488"/>
            <a:ext cx="684212" cy="365125"/>
          </a:xfrm>
        </p:spPr>
        <p:txBody>
          <a:bodyPr/>
          <a:lstStyle/>
          <a:p>
            <a:fld id="{91BD7323-49BF-4C97-8773-5EC64C492009}" type="slidenum">
              <a:rPr lang="en-US" smtClean="0"/>
              <a:t>30</a:t>
            </a:fld>
            <a:endParaRPr lang="en-US" dirty="0"/>
          </a:p>
        </p:txBody>
      </p:sp>
    </p:spTree>
    <p:extLst>
      <p:ext uri="{BB962C8B-B14F-4D97-AF65-F5344CB8AC3E}">
        <p14:creationId xmlns:p14="http://schemas.microsoft.com/office/powerpoint/2010/main" val="301572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752573" y="240630"/>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What does this mean for Kentucky? </a:t>
            </a:r>
          </a:p>
        </p:txBody>
      </p:sp>
      <p:sp>
        <p:nvSpPr>
          <p:cNvPr id="17411" name="Text Placeholder 2"/>
          <p:cNvSpPr>
            <a:spLocks noGrp="1"/>
          </p:cNvSpPr>
          <p:nvPr>
            <p:ph type="body" sz="quarter" idx="13"/>
          </p:nvPr>
        </p:nvSpPr>
        <p:spPr bwMode="auto">
          <a:xfrm>
            <a:off x="640582" y="1777835"/>
            <a:ext cx="9188715" cy="490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Georgia" panose="02040502050405020303" pitchFamily="18" charset="0"/>
                <a:cs typeface="Times New Roman" panose="02020603050405020304" pitchFamily="18" charset="0"/>
              </a:rPr>
              <a:t>April 28, 2019: State plan amendment (SPA) was submitted to CMS </a:t>
            </a:r>
          </a:p>
          <a:p>
            <a:r>
              <a:rPr lang="en-US" altLang="en-US" sz="2800" dirty="0">
                <a:latin typeface="Georgia" panose="02040502050405020303" pitchFamily="18" charset="0"/>
                <a:cs typeface="Times New Roman" panose="02020603050405020304" pitchFamily="18" charset="0"/>
              </a:rPr>
              <a:t>Nov. 4, 2019: CMS approved Kentucky’s SPA </a:t>
            </a: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000" dirty="0">
              <a:latin typeface="Times New Roman" panose="02020603050405020304" pitchFamily="18" charset="0"/>
              <a:cs typeface="Times New Roman" panose="02020603050405020304" pitchFamily="18" charset="0"/>
              <a:hlinkClick r:id="rId3"/>
            </a:endParaRPr>
          </a:p>
          <a:p>
            <a:pPr marL="0" indent="0">
              <a:buNone/>
            </a:pPr>
            <a:endParaRPr lang="en-US" altLang="en-US" sz="2000" dirty="0">
              <a:latin typeface="Times New Roman" panose="02020603050405020304" pitchFamily="18" charset="0"/>
              <a:cs typeface="Times New Roman" panose="02020603050405020304" pitchFamily="18" charset="0"/>
              <a:hlinkClick r:id="rId3"/>
            </a:endParaRPr>
          </a:p>
          <a:p>
            <a:pPr marL="0" indent="0">
              <a:buNone/>
            </a:pPr>
            <a:endParaRPr lang="en-US" altLang="en-US" sz="2000" dirty="0">
              <a:latin typeface="Times New Roman" panose="02020603050405020304" pitchFamily="18" charset="0"/>
              <a:cs typeface="Times New Roman" panose="02020603050405020304" pitchFamily="18" charset="0"/>
              <a:hlinkClick r:id="rId3"/>
            </a:endParaRPr>
          </a:p>
          <a:p>
            <a:pPr marL="0" indent="0">
              <a:buNone/>
            </a:pPr>
            <a:endParaRPr lang="en-US" altLang="en-US" sz="2000" dirty="0">
              <a:latin typeface="Times New Roman" panose="02020603050405020304" pitchFamily="18" charset="0"/>
              <a:cs typeface="Times New Roman" panose="02020603050405020304" pitchFamily="18" charset="0"/>
              <a:hlinkClick r:id="rId3"/>
            </a:endParaRPr>
          </a:p>
          <a:p>
            <a:pPr marL="0" indent="0">
              <a:buNone/>
            </a:pPr>
            <a:endParaRPr lang="en-US" altLang="en-US" sz="2000" dirty="0">
              <a:latin typeface="Times New Roman" panose="02020603050405020304" pitchFamily="18" charset="0"/>
              <a:cs typeface="Times New Roman" panose="02020603050405020304" pitchFamily="18" charset="0"/>
              <a:hlinkClick r:id="rId3"/>
            </a:endParaRPr>
          </a:p>
          <a:p>
            <a:pPr marL="0" indent="0">
              <a:buNone/>
            </a:pPr>
            <a:r>
              <a:rPr lang="en-US" altLang="en-US" sz="2000" dirty="0">
                <a:latin typeface="Times New Roman" panose="02020603050405020304" pitchFamily="18" charset="0"/>
                <a:cs typeface="Times New Roman" panose="02020603050405020304" pitchFamily="18" charset="0"/>
                <a:hlinkClick r:id="rId3"/>
              </a:rPr>
              <a:t>https://chfs.ky.gov/agencies/dms/spa/KY-19-0003,%20Approval%20Documents.pdf</a:t>
            </a:r>
            <a:endParaRPr lang="en-US" altLang="en-US" sz="2000" dirty="0">
              <a:latin typeface="Times New Roman" panose="02020603050405020304" pitchFamily="18" charset="0"/>
              <a:cs typeface="Times New Roman" panose="02020603050405020304" pitchFamily="18" charset="0"/>
            </a:endParaRPr>
          </a:p>
          <a:p>
            <a:endParaRPr lang="en-US" altLang="en-US" dirty="0"/>
          </a:p>
        </p:txBody>
      </p:sp>
      <p:graphicFrame>
        <p:nvGraphicFramePr>
          <p:cNvPr id="5" name="Chart 4" descr="Pie chart displaying 75% Medicaid Eligible Students and 25% IEPs in Kentucky">
            <a:extLst>
              <a:ext uri="{FF2B5EF4-FFF2-40B4-BE49-F238E27FC236}">
                <a16:creationId xmlns:a16="http://schemas.microsoft.com/office/drawing/2014/main" id="{7774CD5E-3AA7-4BF9-8363-9DD312735DF1}"/>
              </a:ext>
            </a:extLst>
          </p:cNvPr>
          <p:cNvGraphicFramePr/>
          <p:nvPr>
            <p:extLst>
              <p:ext uri="{D42A27DB-BD31-4B8C-83A1-F6EECF244321}">
                <p14:modId xmlns:p14="http://schemas.microsoft.com/office/powerpoint/2010/main" val="1123024445"/>
              </p:ext>
            </p:extLst>
          </p:nvPr>
        </p:nvGraphicFramePr>
        <p:xfrm>
          <a:off x="752573" y="3265997"/>
          <a:ext cx="8427720" cy="2690973"/>
        </p:xfrm>
        <a:graphic>
          <a:graphicData uri="http://schemas.openxmlformats.org/drawingml/2006/chart">
            <c:chart xmlns:c="http://schemas.openxmlformats.org/drawingml/2006/chart" xmlns:r="http://schemas.openxmlformats.org/officeDocument/2006/relationships" r:id="rId4"/>
          </a:graphicData>
        </a:graphic>
      </p:graphicFrame>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schemeClr val="bg1"/>
                </a:solidFill>
              </a:rPr>
              <a:pPr fontAlgn="base">
                <a:spcBef>
                  <a:spcPct val="0"/>
                </a:spcBef>
                <a:spcAft>
                  <a:spcPct val="0"/>
                </a:spcAft>
              </a:pPr>
              <a:t>4</a:t>
            </a:fld>
            <a:endParaRPr lang="en-US" altLang="en-US" dirty="0">
              <a:solidFill>
                <a:schemeClr val="bg1"/>
              </a:solidFill>
            </a:endParaRPr>
          </a:p>
        </p:txBody>
      </p:sp>
    </p:spTree>
    <p:extLst>
      <p:ext uri="{BB962C8B-B14F-4D97-AF65-F5344CB8AC3E}">
        <p14:creationId xmlns:p14="http://schemas.microsoft.com/office/powerpoint/2010/main" val="374762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866B-A2AA-49F6-AF06-7C0EF5064D04}"/>
              </a:ext>
            </a:extLst>
          </p:cNvPr>
          <p:cNvSpPr>
            <a:spLocks noGrp="1"/>
          </p:cNvSpPr>
          <p:nvPr>
            <p:ph type="title"/>
          </p:nvPr>
        </p:nvSpPr>
        <p:spPr>
          <a:xfrm>
            <a:off x="555786" y="102688"/>
            <a:ext cx="8596668" cy="1320800"/>
          </a:xfrm>
        </p:spPr>
        <p:txBody>
          <a:bodyPr/>
          <a:lstStyle/>
          <a:p>
            <a:pPr algn="ctr"/>
            <a:r>
              <a:rPr lang="en-US" dirty="0"/>
              <a:t>Medicaid Reimbursement          for Schools </a:t>
            </a:r>
          </a:p>
        </p:txBody>
      </p:sp>
      <p:graphicFrame>
        <p:nvGraphicFramePr>
          <p:cNvPr id="5" name="Chart 4" descr="Bar chart displaying Medicaid reimbursement: $8,554,530.91 for SBHS, $7,498,501.52 for SBAC, and $6,286,270.76 for Cost Settlement.">
            <a:extLst>
              <a:ext uri="{FF2B5EF4-FFF2-40B4-BE49-F238E27FC236}">
                <a16:creationId xmlns:a16="http://schemas.microsoft.com/office/drawing/2014/main" id="{99B5CB1B-62AE-46BD-81B5-165B23BC12BB}"/>
              </a:ext>
            </a:extLst>
          </p:cNvPr>
          <p:cNvGraphicFramePr/>
          <p:nvPr>
            <p:extLst>
              <p:ext uri="{D42A27DB-BD31-4B8C-83A1-F6EECF244321}">
                <p14:modId xmlns:p14="http://schemas.microsoft.com/office/powerpoint/2010/main" val="3311542790"/>
              </p:ext>
            </p:extLst>
          </p:nvPr>
        </p:nvGraphicFramePr>
        <p:xfrm>
          <a:off x="1443191" y="1889201"/>
          <a:ext cx="6675120" cy="443561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8FA4411-E5EF-413F-A204-C0A50DD92674}"/>
              </a:ext>
            </a:extLst>
          </p:cNvPr>
          <p:cNvSpPr>
            <a:spLocks noGrp="1"/>
          </p:cNvSpPr>
          <p:nvPr>
            <p:ph type="sldNum" sz="quarter" idx="12"/>
          </p:nvPr>
        </p:nvSpPr>
        <p:spPr/>
        <p:txBody>
          <a:bodyPr/>
          <a:lstStyle/>
          <a:p>
            <a:fld id="{91BD7323-49BF-4C97-8773-5EC64C492009}" type="slidenum">
              <a:rPr lang="en-US" smtClean="0"/>
              <a:t>5</a:t>
            </a:fld>
            <a:endParaRPr lang="en-US" dirty="0"/>
          </a:p>
        </p:txBody>
      </p:sp>
    </p:spTree>
    <p:extLst>
      <p:ext uri="{BB962C8B-B14F-4D97-AF65-F5344CB8AC3E}">
        <p14:creationId xmlns:p14="http://schemas.microsoft.com/office/powerpoint/2010/main" val="289946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ACC9-6B5A-4424-959F-AEA27E6634D4}"/>
              </a:ext>
            </a:extLst>
          </p:cNvPr>
          <p:cNvSpPr>
            <a:spLocks noGrp="1"/>
          </p:cNvSpPr>
          <p:nvPr>
            <p:ph type="title"/>
          </p:nvPr>
        </p:nvSpPr>
        <p:spPr>
          <a:xfrm>
            <a:off x="555786" y="0"/>
            <a:ext cx="9321266" cy="1320800"/>
          </a:xfrm>
        </p:spPr>
        <p:txBody>
          <a:bodyPr/>
          <a:lstStyle/>
          <a:p>
            <a:pPr algn="ctr"/>
            <a:r>
              <a:rPr lang="en-US" sz="4000" dirty="0">
                <a:latin typeface="Georgia" panose="02040502050405020303" pitchFamily="18" charset="0"/>
                <a:cs typeface="Times New Roman" panose="02020603050405020304" pitchFamily="18" charset="0"/>
              </a:rPr>
              <a:t>School-Based Administrative Claiming </a:t>
            </a:r>
            <a:br>
              <a:rPr lang="en-US" sz="4000" dirty="0">
                <a:latin typeface="Georgia" panose="02040502050405020303" pitchFamily="18" charset="0"/>
                <a:cs typeface="Times New Roman" panose="02020603050405020304" pitchFamily="18" charset="0"/>
              </a:rPr>
            </a:br>
            <a:r>
              <a:rPr lang="en-US" sz="4000" dirty="0">
                <a:latin typeface="Georgia" panose="02040502050405020303" pitchFamily="18" charset="0"/>
                <a:cs typeface="Times New Roman" panose="02020603050405020304" pitchFamily="18" charset="0"/>
              </a:rPr>
              <a:t>(SBAC)</a:t>
            </a:r>
            <a:endParaRPr lang="en-US" sz="4000" dirty="0">
              <a:latin typeface="Georgia" panose="02040502050405020303" pitchFamily="18" charset="0"/>
            </a:endParaRPr>
          </a:p>
        </p:txBody>
      </p:sp>
      <p:sp>
        <p:nvSpPr>
          <p:cNvPr id="3" name="Text Placeholder 2">
            <a:extLst>
              <a:ext uri="{FF2B5EF4-FFF2-40B4-BE49-F238E27FC236}">
                <a16:creationId xmlns:a16="http://schemas.microsoft.com/office/drawing/2014/main" id="{9AB05395-C212-452D-95F0-5E2A4D5F38A6}"/>
              </a:ext>
            </a:extLst>
          </p:cNvPr>
          <p:cNvSpPr>
            <a:spLocks noGrp="1"/>
          </p:cNvSpPr>
          <p:nvPr>
            <p:ph type="body" sz="quarter" idx="13"/>
          </p:nvPr>
        </p:nvSpPr>
        <p:spPr>
          <a:xfrm>
            <a:off x="555786" y="1320800"/>
            <a:ext cx="9188715" cy="5096950"/>
          </a:xfrm>
        </p:spPr>
        <p:txBody>
          <a:bodyPr/>
          <a:lstStyle/>
          <a:p>
            <a:r>
              <a:rPr lang="en-US" altLang="en-US" sz="2000" dirty="0">
                <a:latin typeface="Georgia" panose="02040502050405020303" pitchFamily="18" charset="0"/>
                <a:cs typeface="Times New Roman" panose="02020603050405020304" pitchFamily="18" charset="0"/>
              </a:rPr>
              <a:t>SBAC offers reimbursement for the costs of administrative activities, such as outreach, that support the Medicaid program.  </a:t>
            </a:r>
          </a:p>
          <a:p>
            <a:r>
              <a:rPr lang="en-US" altLang="en-US" sz="2000" dirty="0">
                <a:latin typeface="Georgia" panose="02040502050405020303" pitchFamily="18" charset="0"/>
                <a:cs typeface="Times New Roman" panose="02020603050405020304" pitchFamily="18" charset="0"/>
              </a:rPr>
              <a:t>Allowable activities are:</a:t>
            </a:r>
          </a:p>
          <a:p>
            <a:pPr lvl="1"/>
            <a:r>
              <a:rPr lang="en-US" altLang="en-US" sz="2000" dirty="0">
                <a:latin typeface="Georgia" panose="02040502050405020303" pitchFamily="18" charset="0"/>
                <a:cs typeface="Times New Roman" panose="02020603050405020304" pitchFamily="18" charset="0"/>
              </a:rPr>
              <a:t>Medicaid outreach and related training</a:t>
            </a:r>
          </a:p>
          <a:p>
            <a:pPr lvl="1"/>
            <a:r>
              <a:rPr lang="en-US" altLang="en-US" sz="2000" dirty="0">
                <a:latin typeface="Georgia" panose="02040502050405020303" pitchFamily="18" charset="0"/>
                <a:cs typeface="Times New Roman" panose="02020603050405020304" pitchFamily="18" charset="0"/>
              </a:rPr>
              <a:t>Facilitating Medicaid eligibility application</a:t>
            </a:r>
          </a:p>
          <a:p>
            <a:pPr lvl="1"/>
            <a:r>
              <a:rPr lang="en-US" altLang="en-US" sz="2000" dirty="0">
                <a:latin typeface="Georgia" panose="02040502050405020303" pitchFamily="18" charset="0"/>
                <a:cs typeface="Times New Roman" panose="02020603050405020304" pitchFamily="18" charset="0"/>
              </a:rPr>
              <a:t>Health-related referral activities and monitoring of health service delivery</a:t>
            </a:r>
          </a:p>
          <a:p>
            <a:pPr lvl="1"/>
            <a:r>
              <a:rPr lang="en-US" altLang="en-US" sz="2000" dirty="0">
                <a:latin typeface="Georgia" panose="02040502050405020303" pitchFamily="18" charset="0"/>
                <a:cs typeface="Times New Roman" panose="02020603050405020304" pitchFamily="18" charset="0"/>
              </a:rPr>
              <a:t>Medical service program planning, policy development and interagency coordination</a:t>
            </a:r>
          </a:p>
          <a:p>
            <a:pPr lvl="1"/>
            <a:r>
              <a:rPr lang="en-US" altLang="en-US" sz="2000" dirty="0">
                <a:latin typeface="Georgia" panose="02040502050405020303" pitchFamily="18" charset="0"/>
                <a:cs typeface="Times New Roman" panose="02020603050405020304" pitchFamily="18" charset="0"/>
              </a:rPr>
              <a:t>Arranging for Medicaid-related transportation and provision of Medicaid-related translation</a:t>
            </a:r>
          </a:p>
          <a:p>
            <a:pPr marL="457200" lvl="1" indent="0">
              <a:buNone/>
            </a:pPr>
            <a:r>
              <a:rPr lang="en-US" altLang="en-US" sz="2000" dirty="0">
                <a:latin typeface="Georgia" panose="02040502050405020303" pitchFamily="18" charset="0"/>
                <a:cs typeface="Times New Roman" panose="02020603050405020304" pitchFamily="18" charset="0"/>
              </a:rPr>
              <a:t>Link to the School-Based Administrative Claiming technical assistance document: </a:t>
            </a:r>
            <a:r>
              <a:rPr lang="en-US" sz="1600" dirty="0">
                <a:latin typeface="Georgia" panose="02040502050405020303" pitchFamily="18" charset="0"/>
                <a:hlinkClick r:id="rId2"/>
              </a:rPr>
              <a:t>https://education.ky.gov/districts/Documents/Revised%20KY%20SBAC%20Time%20Study%20Document%2006132013.pdf</a:t>
            </a:r>
            <a:endParaRPr lang="en-US" sz="1600" dirty="0">
              <a:latin typeface="Georgia" panose="02040502050405020303" pitchFamily="18" charset="0"/>
            </a:endParaRPr>
          </a:p>
          <a:p>
            <a:endParaRPr lang="en-US" sz="1600" dirty="0"/>
          </a:p>
        </p:txBody>
      </p:sp>
      <p:sp>
        <p:nvSpPr>
          <p:cNvPr id="4" name="Slide Number Placeholder 3">
            <a:extLst>
              <a:ext uri="{FF2B5EF4-FFF2-40B4-BE49-F238E27FC236}">
                <a16:creationId xmlns:a16="http://schemas.microsoft.com/office/drawing/2014/main" id="{8D597025-5173-4013-A5C5-6DA81CD67C78}"/>
              </a:ext>
            </a:extLst>
          </p:cNvPr>
          <p:cNvSpPr>
            <a:spLocks noGrp="1"/>
          </p:cNvSpPr>
          <p:nvPr>
            <p:ph type="sldNum" sz="quarter" idx="12"/>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46114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C665-8247-46DC-8962-409F6CEB7951}"/>
              </a:ext>
            </a:extLst>
          </p:cNvPr>
          <p:cNvSpPr>
            <a:spLocks noGrp="1"/>
          </p:cNvSpPr>
          <p:nvPr>
            <p:ph type="title"/>
          </p:nvPr>
        </p:nvSpPr>
        <p:spPr>
          <a:xfrm>
            <a:off x="1020019" y="0"/>
            <a:ext cx="8596668" cy="1320800"/>
          </a:xfrm>
        </p:spPr>
        <p:txBody>
          <a:bodyPr/>
          <a:lstStyle/>
          <a:p>
            <a:pPr algn="ctr"/>
            <a:r>
              <a:rPr lang="en-US" dirty="0">
                <a:latin typeface="Georgia" panose="02040502050405020303" pitchFamily="18" charset="0"/>
                <a:cs typeface="Times New Roman" panose="02020603050405020304" pitchFamily="18" charset="0"/>
              </a:rPr>
              <a:t>Cost Reporting </a:t>
            </a:r>
            <a:br>
              <a:rPr lang="en-US" dirty="0">
                <a:latin typeface="Georgia" panose="02040502050405020303" pitchFamily="18" charset="0"/>
                <a:cs typeface="Times New Roman" panose="02020603050405020304" pitchFamily="18" charset="0"/>
              </a:rPr>
            </a:br>
            <a:r>
              <a:rPr lang="en-US" dirty="0">
                <a:latin typeface="Georgia" panose="02040502050405020303" pitchFamily="18" charset="0"/>
                <a:cs typeface="Times New Roman" panose="02020603050405020304" pitchFamily="18" charset="0"/>
              </a:rPr>
              <a:t>Cost Settlement</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15239D0C-0D2D-4CD5-A952-623B5557D3FB}"/>
              </a:ext>
            </a:extLst>
          </p:cNvPr>
          <p:cNvSpPr>
            <a:spLocks noGrp="1"/>
          </p:cNvSpPr>
          <p:nvPr>
            <p:ph type="body" sz="quarter" idx="13"/>
          </p:nvPr>
        </p:nvSpPr>
        <p:spPr>
          <a:xfrm>
            <a:off x="723996" y="1710917"/>
            <a:ext cx="9188715" cy="5343686"/>
          </a:xfrm>
        </p:spPr>
        <p:txBody>
          <a:bodyPr/>
          <a:lstStyle/>
          <a:p>
            <a:r>
              <a:rPr lang="en-US" sz="2700" dirty="0">
                <a:latin typeface="Georgia" panose="02040502050405020303" pitchFamily="18" charset="0"/>
                <a:cs typeface="Times New Roman" panose="02020603050405020304" pitchFamily="18" charset="0"/>
              </a:rPr>
              <a:t>Kentucky transitioned to a cost-based approach for the Fee for Service (FFS) program and Specialized Transportation beginning with the 2008-2009 cost report period</a:t>
            </a:r>
          </a:p>
          <a:p>
            <a:r>
              <a:rPr lang="en-US" sz="2700" dirty="0">
                <a:latin typeface="Georgia" panose="02040502050405020303" pitchFamily="18" charset="0"/>
                <a:cs typeface="Times New Roman" panose="02020603050405020304" pitchFamily="18" charset="0"/>
              </a:rPr>
              <a:t>FFS Cost Reports must be completed annually and are used to compare FFS “interim” payments received throughout the year to actual costs collected on the Cost Report</a:t>
            </a:r>
          </a:p>
          <a:p>
            <a:r>
              <a:rPr lang="en-US" sz="2700" dirty="0">
                <a:latin typeface="Georgia" panose="02040502050405020303" pitchFamily="18" charset="0"/>
                <a:cs typeface="Times New Roman" panose="02020603050405020304" pitchFamily="18" charset="0"/>
              </a:rPr>
              <a:t>Cost Reports are interrelated with the FFS and Administrative Claiming Random Moment Time Study (RMTS) processes currently in place</a:t>
            </a:r>
          </a:p>
          <a:p>
            <a:endParaRPr lang="en-US" dirty="0"/>
          </a:p>
        </p:txBody>
      </p:sp>
      <p:sp>
        <p:nvSpPr>
          <p:cNvPr id="4" name="Slide Number Placeholder 3">
            <a:extLst>
              <a:ext uri="{FF2B5EF4-FFF2-40B4-BE49-F238E27FC236}">
                <a16:creationId xmlns:a16="http://schemas.microsoft.com/office/drawing/2014/main" id="{1DF0BB76-262C-49B3-8AB6-EB5B7F8C1B40}"/>
              </a:ext>
            </a:extLst>
          </p:cNvPr>
          <p:cNvSpPr>
            <a:spLocks noGrp="1"/>
          </p:cNvSpPr>
          <p:nvPr>
            <p:ph type="sldNum" sz="quarter" idx="12"/>
          </p:nvPr>
        </p:nvSpPr>
        <p:spPr/>
        <p:txBody>
          <a:bodyPr/>
          <a:lstStyle/>
          <a:p>
            <a:fld id="{91BD7323-49BF-4C97-8773-5EC64C492009}" type="slidenum">
              <a:rPr lang="en-US" smtClean="0"/>
              <a:t>7</a:t>
            </a:fld>
            <a:endParaRPr lang="en-US" dirty="0"/>
          </a:p>
        </p:txBody>
      </p:sp>
    </p:spTree>
    <p:extLst>
      <p:ext uri="{BB962C8B-B14F-4D97-AF65-F5344CB8AC3E}">
        <p14:creationId xmlns:p14="http://schemas.microsoft.com/office/powerpoint/2010/main" val="188221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90A5-C864-4D57-9F03-5BF341C7A347}"/>
              </a:ext>
            </a:extLst>
          </p:cNvPr>
          <p:cNvSpPr>
            <a:spLocks noGrp="1"/>
          </p:cNvSpPr>
          <p:nvPr>
            <p:ph type="title"/>
          </p:nvPr>
        </p:nvSpPr>
        <p:spPr>
          <a:xfrm>
            <a:off x="555786" y="0"/>
            <a:ext cx="8596668" cy="1320800"/>
          </a:xfrm>
        </p:spPr>
        <p:txBody>
          <a:bodyPr/>
          <a:lstStyle/>
          <a:p>
            <a:pPr algn="ctr"/>
            <a:r>
              <a:rPr lang="en-US" dirty="0">
                <a:latin typeface="Georgia" panose="02040502050405020303" pitchFamily="18" charset="0"/>
                <a:cs typeface="Times New Roman" panose="02020603050405020304" pitchFamily="18" charset="0"/>
              </a:rPr>
              <a:t>Medicaid School-Based </a:t>
            </a:r>
            <a:br>
              <a:rPr lang="en-US" dirty="0">
                <a:latin typeface="Georgia" panose="02040502050405020303" pitchFamily="18" charset="0"/>
                <a:cs typeface="Times New Roman" panose="02020603050405020304" pitchFamily="18" charset="0"/>
              </a:rPr>
            </a:br>
            <a:r>
              <a:rPr lang="en-US" dirty="0">
                <a:latin typeface="Georgia" panose="02040502050405020303" pitchFamily="18" charset="0"/>
                <a:cs typeface="Times New Roman" panose="02020603050405020304" pitchFamily="18" charset="0"/>
              </a:rPr>
              <a:t>Health Services (SBHS) </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C917A851-1F75-414E-8495-0F66140A47E9}"/>
              </a:ext>
            </a:extLst>
          </p:cNvPr>
          <p:cNvSpPr>
            <a:spLocks noGrp="1"/>
          </p:cNvSpPr>
          <p:nvPr>
            <p:ph type="body" sz="quarter" idx="13"/>
          </p:nvPr>
        </p:nvSpPr>
        <p:spPr>
          <a:xfrm>
            <a:off x="555786" y="1956676"/>
            <a:ext cx="9188715" cy="4901324"/>
          </a:xfrm>
        </p:spPr>
        <p:txBody>
          <a:bodyPr/>
          <a:lstStyle/>
          <a:p>
            <a:pPr lvl="0">
              <a:buFont typeface="Arial" pitchFamily="34" charset="0"/>
              <a:buChar char="•"/>
            </a:pPr>
            <a:r>
              <a:rPr lang="en-US" sz="2400" dirty="0">
                <a:latin typeface="Georgia" panose="02040502050405020303" pitchFamily="18" charset="0"/>
                <a:cs typeface="Times New Roman" panose="02020603050405020304" pitchFamily="18" charset="0"/>
              </a:rPr>
              <a:t>The Medicaid School-Based Health Services (SBHS) program is a unique Medicaid program designed for local education agencies (LEAs). </a:t>
            </a:r>
          </a:p>
          <a:p>
            <a:pPr marL="1010412" lvl="2" indent="-342900">
              <a:spcBef>
                <a:spcPts val="600"/>
              </a:spcBef>
            </a:pPr>
            <a:r>
              <a:rPr lang="en-US" sz="2000" dirty="0">
                <a:latin typeface="Georgia" panose="02040502050405020303" pitchFamily="18" charset="0"/>
                <a:cs typeface="Times New Roman" panose="02020603050405020304" pitchFamily="18" charset="0"/>
              </a:rPr>
              <a:t>The goal of this program is to provide local school districts with another fiscal resource to offset the costs of providing school-based health-related services to students with disabilities in an educational setting under the Individuals with Disabilities Education Act (IDEA).</a:t>
            </a:r>
          </a:p>
          <a:p>
            <a:pPr marL="1010412" lvl="2" indent="-342900">
              <a:spcBef>
                <a:spcPts val="600"/>
              </a:spcBef>
            </a:pPr>
            <a:r>
              <a:rPr lang="en-US" sz="2000" dirty="0">
                <a:latin typeface="Georgia" panose="02040502050405020303" pitchFamily="18" charset="0"/>
                <a:cs typeface="Times New Roman" panose="02020603050405020304" pitchFamily="18" charset="0"/>
              </a:rPr>
              <a:t>The services provided are necessary for the student to benefit from special education.</a:t>
            </a:r>
          </a:p>
          <a:p>
            <a:endParaRPr lang="en-US" dirty="0"/>
          </a:p>
        </p:txBody>
      </p:sp>
      <p:sp>
        <p:nvSpPr>
          <p:cNvPr id="4" name="Slide Number Placeholder 3">
            <a:extLst>
              <a:ext uri="{FF2B5EF4-FFF2-40B4-BE49-F238E27FC236}">
                <a16:creationId xmlns:a16="http://schemas.microsoft.com/office/drawing/2014/main" id="{239AE3B0-F068-4B2E-8ACE-7B7181258CFA}"/>
              </a:ext>
            </a:extLst>
          </p:cNvPr>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375835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507B-E6C8-4D40-A8B0-9CD9976EFD68}"/>
              </a:ext>
            </a:extLst>
          </p:cNvPr>
          <p:cNvSpPr>
            <a:spLocks noGrp="1"/>
          </p:cNvSpPr>
          <p:nvPr>
            <p:ph type="title"/>
          </p:nvPr>
        </p:nvSpPr>
        <p:spPr>
          <a:xfrm>
            <a:off x="1225317" y="183225"/>
            <a:ext cx="8596668" cy="1320800"/>
          </a:xfrm>
        </p:spPr>
        <p:txBody>
          <a:bodyPr/>
          <a:lstStyle/>
          <a:p>
            <a:r>
              <a:rPr lang="en-US" dirty="0"/>
              <a:t>Basic Requirements for Billing </a:t>
            </a:r>
          </a:p>
        </p:txBody>
      </p:sp>
      <p:sp>
        <p:nvSpPr>
          <p:cNvPr id="3" name="Text Placeholder 2">
            <a:extLst>
              <a:ext uri="{FF2B5EF4-FFF2-40B4-BE49-F238E27FC236}">
                <a16:creationId xmlns:a16="http://schemas.microsoft.com/office/drawing/2014/main" id="{1BE63255-C902-408B-B895-5B47FB88BFE3}"/>
              </a:ext>
            </a:extLst>
          </p:cNvPr>
          <p:cNvSpPr>
            <a:spLocks noGrp="1"/>
          </p:cNvSpPr>
          <p:nvPr>
            <p:ph type="body" sz="quarter" idx="13"/>
          </p:nvPr>
        </p:nvSpPr>
        <p:spPr>
          <a:xfrm>
            <a:off x="809004" y="1412710"/>
            <a:ext cx="9188715" cy="4901324"/>
          </a:xfrm>
        </p:spPr>
        <p:txBody>
          <a:bodyPr/>
          <a:lstStyle/>
          <a:p>
            <a:r>
              <a:rPr lang="en-US" sz="3200" dirty="0">
                <a:latin typeface="Georgia" panose="02040502050405020303" pitchFamily="18" charset="0"/>
                <a:cs typeface="Times New Roman" panose="02020603050405020304" pitchFamily="18" charset="0"/>
              </a:rPr>
              <a:t>Child must be Medicaid eligible</a:t>
            </a:r>
          </a:p>
          <a:p>
            <a:r>
              <a:rPr lang="en-US" sz="3200" dirty="0">
                <a:latin typeface="Georgia" panose="02040502050405020303" pitchFamily="18" charset="0"/>
                <a:cs typeface="Times New Roman" panose="02020603050405020304" pitchFamily="18" charset="0"/>
              </a:rPr>
              <a:t>Parental consent</a:t>
            </a:r>
          </a:p>
          <a:p>
            <a:r>
              <a:rPr lang="en-US" sz="3200" dirty="0">
                <a:latin typeface="Georgia" panose="02040502050405020303" pitchFamily="18" charset="0"/>
                <a:cs typeface="Times New Roman" panose="02020603050405020304" pitchFamily="18" charset="0"/>
              </a:rPr>
              <a:t>Child must have a reimbursable service listed in the IEP or service must be medically necessary  </a:t>
            </a:r>
          </a:p>
          <a:p>
            <a:r>
              <a:rPr lang="en-US" sz="3200" dirty="0">
                <a:latin typeface="Georgia" panose="02040502050405020303" pitchFamily="18" charset="0"/>
                <a:cs typeface="Times New Roman" panose="02020603050405020304" pitchFamily="18" charset="0"/>
              </a:rPr>
              <a:t>Practitioner must not be paid, 100% federally funded</a:t>
            </a:r>
          </a:p>
          <a:p>
            <a:r>
              <a:rPr lang="en-US" sz="3200" dirty="0">
                <a:latin typeface="Georgia" panose="02040502050405020303" pitchFamily="18" charset="0"/>
                <a:cs typeface="Times New Roman" panose="02020603050405020304" pitchFamily="18" charset="0"/>
              </a:rPr>
              <a:t>Practitioner must be listed on annual application or an approved amendment</a:t>
            </a:r>
          </a:p>
          <a:p>
            <a:endParaRPr lang="en-US" dirty="0"/>
          </a:p>
        </p:txBody>
      </p:sp>
      <p:sp>
        <p:nvSpPr>
          <p:cNvPr id="4" name="Slide Number Placeholder 3">
            <a:extLst>
              <a:ext uri="{FF2B5EF4-FFF2-40B4-BE49-F238E27FC236}">
                <a16:creationId xmlns:a16="http://schemas.microsoft.com/office/drawing/2014/main" id="{7B8252CA-97A6-421A-9364-06153D6D6868}"/>
              </a:ext>
            </a:extLst>
          </p:cNvPr>
          <p:cNvSpPr>
            <a:spLocks noGrp="1"/>
          </p:cNvSpPr>
          <p:nvPr>
            <p:ph type="sldNum" sz="quarter" idx="12"/>
          </p:nvPr>
        </p:nvSpPr>
        <p:spPr/>
        <p:txBody>
          <a:bodyPr/>
          <a:lstStyle/>
          <a:p>
            <a:fld id="{91BD7323-49BF-4C97-8773-5EC64C492009}" type="slidenum">
              <a:rPr lang="en-US" smtClean="0"/>
              <a:t>9</a:t>
            </a:fld>
            <a:endParaRPr lang="en-US" dirty="0"/>
          </a:p>
        </p:txBody>
      </p:sp>
    </p:spTree>
    <p:extLst>
      <p:ext uri="{BB962C8B-B14F-4D97-AF65-F5344CB8AC3E}">
        <p14:creationId xmlns:p14="http://schemas.microsoft.com/office/powerpoint/2010/main" val="1105808432"/>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Categories0 xmlns="ec554c26-8f71-4269-bdf5-3818a7999064" xsi:nil="tru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2020-06-01T04:00:00+00:00</Publication_x0020_Date>
    <Audience1 xmlns="3a62de7d-ba57-4f43-9dae-9623ba637be0">
      <Value>1</Value>
      <Value>2</Value>
      <Value>7</Value>
      <Value>4</Value>
    </Audience1>
    <_dlc_DocId xmlns="3a62de7d-ba57-4f43-9dae-9623ba637be0">KYED-265-566</_dlc_DocId>
    <_dlc_DocIdUrl xmlns="3a62de7d-ba57-4f43-9dae-9623ba637be0">
      <Url>https://www.education.ky.gov/districts/_layouts/15/DocIdRedir.aspx?ID=KYED-265-566</Url>
      <Description>KYED-265-566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6C9C36251BDDEB4CB3707FCA4941CDEF" ma:contentTypeVersion="28" ma:contentTypeDescription="" ma:contentTypeScope="" ma:versionID="96c116d5d84e0a193b278744b76e3a3f">
  <xsd:schema xmlns:xsd="http://www.w3.org/2001/XMLSchema" xmlns:xs="http://www.w3.org/2001/XMLSchema" xmlns:p="http://schemas.microsoft.com/office/2006/metadata/properties" xmlns:ns1="http://schemas.microsoft.com/sharepoint/v3" xmlns:ns2="3a62de7d-ba57-4f43-9dae-9623ba637be0" xmlns:ns3="ec554c26-8f71-4269-bdf5-3818a7999064" targetNamespace="http://schemas.microsoft.com/office/2006/metadata/properties" ma:root="true" ma:fieldsID="4098a63f2e44d5143e533a9c8c1f3824" ns1:_="" ns2:_="" ns3:_="">
    <xsd:import namespace="http://schemas.microsoft.com/sharepoint/v3"/>
    <xsd:import namespace="3a62de7d-ba57-4f43-9dae-9623ba637be0"/>
    <xsd:import namespace="ec554c26-8f71-4269-bdf5-3818a7999064"/>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3:Categories0"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554c26-8f71-4269-bdf5-3818a7999064" elementFormDefault="qualified">
    <xsd:import namespace="http://schemas.microsoft.com/office/2006/documentManagement/types"/>
    <xsd:import namespace="http://schemas.microsoft.com/office/infopath/2007/PartnerControls"/>
    <xsd:element name="Categories0" ma:index="24" nillable="true" ma:displayName="Categories" ma:format="Dropdown" ma:internalName="Categories0">
      <xsd:simpleType>
        <xsd:restriction base="dms:Choice">
          <xsd:enumeration value="Budgets"/>
          <xsd:enumeration value="Budgets &amp; General Ledger - Miscellaneous"/>
          <xsd:enumeration value="Capital Assets"/>
          <xsd:enumeration value="General Ledger - Year End"/>
          <xsd:enumeration value="General Ledger &amp; Statewide Reports"/>
          <xsd:enumeration value="Payroll"/>
          <xsd:enumeration value="Payroll - ACA Reporting"/>
          <xsd:enumeration value="Payroll - Retirement Reporting"/>
          <xsd:enumeration value="Payroll - Statewide"/>
          <xsd:enumeration value="PSD &amp; CSD Reporting"/>
          <xsd:enumeration value="Purchase Orders"/>
          <xsd:enumeration value="System and Cloud Administration"/>
          <xsd:enumeration value="The Stink Over Diesel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23E9A-708A-4488-BC53-5F393D41DE67}">
  <ds:schemaRefs>
    <ds:schemaRef ds:uri="http://schemas.microsoft.com/sharepoint/v3"/>
    <ds:schemaRef ds:uri="http://purl.org/dc/terms/"/>
    <ds:schemaRef ds:uri="http://schemas.openxmlformats.org/package/2006/metadata/core-properties"/>
    <ds:schemaRef ds:uri="http://schemas.microsoft.com/office/2006/documentManagement/types"/>
    <ds:schemaRef ds:uri="fda1fd82-63c9-4dcd-a1e2-7654a27dcd0b"/>
    <ds:schemaRef ds:uri="cf3aa28c-8d44-408c-a5ca-996a87f6cd5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3a62de7d-ba57-4f43-9dae-9623ba637be0"/>
    <ds:schemaRef ds:uri="ec554c26-8f71-4269-bdf5-3818a7999064"/>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3EEDB374-8650-4C6D-A9E6-4C892B6CDFDB}">
  <ds:schemaRefs>
    <ds:schemaRef ds:uri="http://schemas.microsoft.com/sharepoint/events"/>
  </ds:schemaRefs>
</ds:datastoreItem>
</file>

<file path=customXml/itemProps4.xml><?xml version="1.0" encoding="utf-8"?>
<ds:datastoreItem xmlns:ds="http://schemas.openxmlformats.org/officeDocument/2006/customXml" ds:itemID="{18705367-AFDB-4CFF-AF34-92ECD8054C1B}"/>
</file>

<file path=docProps/app.xml><?xml version="1.0" encoding="utf-8"?>
<Properties xmlns="http://schemas.openxmlformats.org/officeDocument/2006/extended-properties" xmlns:vt="http://schemas.openxmlformats.org/officeDocument/2006/docPropsVTypes">
  <TotalTime>6463</TotalTime>
  <Words>1422</Words>
  <Application>Microsoft Office PowerPoint</Application>
  <PresentationFormat>Widescreen</PresentationFormat>
  <Paragraphs>204</Paragraphs>
  <Slides>30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Franklin Gothic Medium</vt:lpstr>
      <vt:lpstr>Georgia</vt:lpstr>
      <vt:lpstr>Times New Roman</vt:lpstr>
      <vt:lpstr>Wingdings</vt:lpstr>
      <vt:lpstr>Wingdings 2</vt:lpstr>
      <vt:lpstr>Wingdings 3</vt:lpstr>
      <vt:lpstr>3_Theme1</vt:lpstr>
      <vt:lpstr>PowerPoint Presentation</vt:lpstr>
      <vt:lpstr>School-Based Medicaid</vt:lpstr>
      <vt:lpstr>What is Expanded Care? </vt:lpstr>
      <vt:lpstr>What does this mean for Kentucky? </vt:lpstr>
      <vt:lpstr>Medicaid Reimbursement          for Schools </vt:lpstr>
      <vt:lpstr>School-Based Administrative Claiming  (SBAC)</vt:lpstr>
      <vt:lpstr>Cost Reporting  Cost Settlement</vt:lpstr>
      <vt:lpstr>Medicaid School-Based  Health Services (SBHS) </vt:lpstr>
      <vt:lpstr>Basic Requirements for Billing </vt:lpstr>
      <vt:lpstr>Medical Necessity</vt:lpstr>
      <vt:lpstr>Medical Necessity Examples </vt:lpstr>
      <vt:lpstr>Parental Consent </vt:lpstr>
      <vt:lpstr>Best Practice – Parental Consent </vt:lpstr>
      <vt:lpstr>Parental Consent Form</vt:lpstr>
      <vt:lpstr>Covered Services</vt:lpstr>
      <vt:lpstr>Medicaid Direct Service Utilization </vt:lpstr>
      <vt:lpstr>Components to SBHS Billing</vt:lpstr>
      <vt:lpstr>Evaluations   </vt:lpstr>
      <vt:lpstr>Procedure Codes </vt:lpstr>
      <vt:lpstr>Rate of Providers </vt:lpstr>
      <vt:lpstr>Things to Remember … </vt:lpstr>
      <vt:lpstr>Quality Assurance </vt:lpstr>
      <vt:lpstr>I’ve met all billing requirements, what’s next? </vt:lpstr>
      <vt:lpstr>Annual Application </vt:lpstr>
      <vt:lpstr>GMAP Application Process </vt:lpstr>
      <vt:lpstr>What’s Next … </vt:lpstr>
      <vt:lpstr>Keep an eye out for …. </vt:lpstr>
      <vt:lpstr>Contact Information</vt:lpstr>
      <vt:lpstr>KDE School-Based Medicaid Website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Kimbleton, Lindsey - Division of Budget and Financial Management</dc:creator>
  <cp:lastModifiedBy>Galloway, Patrick - Division of District Support</cp:lastModifiedBy>
  <cp:revision>50</cp:revision>
  <dcterms:created xsi:type="dcterms:W3CDTF">2020-05-14T14:27:18Z</dcterms:created>
  <dcterms:modified xsi:type="dcterms:W3CDTF">2020-06-01T19:16:43Z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0x0101001BEB557DBE01834EAB47A683706DCD5B006C9C36251BDDEB4CB3707FCA4941CDEF</vt:lpwstr>
  </property>
  <property fmtid="{D5CDD505-2E9C-101B-9397-08002B2CF9AE}" pid="3" name="_dlc_DocIdItemGuid">
    <vt:lpwstr>4b7d656f-efe1-4b1f-9687-66049c1bbeed</vt:lpwstr>
  </property>
</Properties>
</file>